
<file path=[Content_Types].xml><?xml version="1.0" encoding="utf-8"?>
<Types xmlns="http://schemas.openxmlformats.org/package/2006/content-types">
  <Default Extension="png" ContentType="image/png"/>
  <Default Extension="m4a" ContentType="audio/mp4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7"/>
  </p:notesMasterIdLst>
  <p:handoutMasterIdLst>
    <p:handoutMasterId r:id="rId18"/>
  </p:handoutMasterIdLst>
  <p:sldIdLst>
    <p:sldId id="257" r:id="rId5"/>
    <p:sldId id="265" r:id="rId6"/>
    <p:sldId id="258" r:id="rId7"/>
    <p:sldId id="269" r:id="rId8"/>
    <p:sldId id="275" r:id="rId9"/>
    <p:sldId id="270" r:id="rId10"/>
    <p:sldId id="271" r:id="rId11"/>
    <p:sldId id="272" r:id="rId12"/>
    <p:sldId id="274" r:id="rId13"/>
    <p:sldId id="276" r:id="rId14"/>
    <p:sldId id="277" r:id="rId15"/>
    <p:sldId id="278" r:id="rId16"/>
  </p:sldIdLst>
  <p:sldSz cx="12192000" cy="6858000"/>
  <p:notesSz cx="6858000" cy="9144000"/>
  <p:defaultTextStyle>
    <a:defPPr rtl="0"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>
      <p:cViewPr varScale="1">
        <p:scale>
          <a:sx n="55" d="100"/>
          <a:sy n="55" d="100"/>
        </p:scale>
        <p:origin x="614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90" d="100"/>
          <a:sy n="90" d="100"/>
        </p:scale>
        <p:origin x="2886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za glav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sl-SI" dirty="0"/>
          </a:p>
        </p:txBody>
      </p:sp>
      <p:sp>
        <p:nvSpPr>
          <p:cNvPr id="3" name="Označba mesta za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363DCC97-0910-4986-87E8-B50CAA379DA0}" type="datetime1">
              <a:rPr lang="sl-SI" smtClean="0"/>
              <a:t>24.5.2020</a:t>
            </a:fld>
            <a:endParaRPr lang="sl-SI" dirty="0"/>
          </a:p>
        </p:txBody>
      </p:sp>
      <p:sp>
        <p:nvSpPr>
          <p:cNvPr id="4" name="Označba mesta za nogo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sl-SI" dirty="0"/>
          </a:p>
        </p:txBody>
      </p:sp>
      <p:sp>
        <p:nvSpPr>
          <p:cNvPr id="5" name="Označba mesta za številko diapoz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950AD62A-9EE1-43E3-A7E5-D268F71DF3EB}" type="slidenum">
              <a:rPr lang="sl-SI" smtClean="0"/>
              <a:t>‹#›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143644828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za glav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sl-SI" noProof="0" dirty="0"/>
          </a:p>
        </p:txBody>
      </p:sp>
      <p:sp>
        <p:nvSpPr>
          <p:cNvPr id="3" name="Označba mesta za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EA9526EF-120C-4A81-82CD-BD626D731E77}" type="datetime1">
              <a:rPr lang="sl-SI" noProof="0" smtClean="0"/>
              <a:t>24.5.2020</a:t>
            </a:fld>
            <a:endParaRPr lang="sl-SI" noProof="0" dirty="0"/>
          </a:p>
        </p:txBody>
      </p:sp>
      <p:sp>
        <p:nvSpPr>
          <p:cNvPr id="4" name="Označba mesta za sliko diapoz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sl-SI" noProof="0" dirty="0"/>
          </a:p>
        </p:txBody>
      </p:sp>
      <p:sp>
        <p:nvSpPr>
          <p:cNvPr id="5" name="Označba mesta za opomb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sl-SI" noProof="0" dirty="0" smtClean="0"/>
              <a:t>Uredite sloge besedila matrice</a:t>
            </a:r>
          </a:p>
          <a:p>
            <a:pPr lvl="1" rtl="0"/>
            <a:r>
              <a:rPr lang="sl-SI" noProof="0" dirty="0" smtClean="0"/>
              <a:t>Druga raven</a:t>
            </a:r>
          </a:p>
          <a:p>
            <a:pPr lvl="2" rtl="0"/>
            <a:r>
              <a:rPr lang="sl-SI" noProof="0" dirty="0" smtClean="0"/>
              <a:t>Tretja raven</a:t>
            </a:r>
          </a:p>
          <a:p>
            <a:pPr lvl="3" rtl="0"/>
            <a:r>
              <a:rPr lang="sl-SI" noProof="0" dirty="0" smtClean="0"/>
              <a:t>Četrta raven</a:t>
            </a:r>
          </a:p>
          <a:p>
            <a:pPr lvl="4" rtl="0"/>
            <a:r>
              <a:rPr lang="sl-SI" noProof="0" dirty="0" smtClean="0"/>
              <a:t>Peta raven</a:t>
            </a:r>
            <a:endParaRPr lang="sl-SI" noProof="0" dirty="0"/>
          </a:p>
        </p:txBody>
      </p:sp>
      <p:sp>
        <p:nvSpPr>
          <p:cNvPr id="6" name="Označba mesta za nogo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sl-SI" noProof="0" dirty="0"/>
          </a:p>
        </p:txBody>
      </p:sp>
      <p:sp>
        <p:nvSpPr>
          <p:cNvPr id="7" name="Označba mesta za številko diapoz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5534C2EF-8A97-4DAF-B099-E567883644D6}" type="slidenum">
              <a:rPr lang="sl-SI" noProof="0" smtClean="0"/>
              <a:t>‹#›</a:t>
            </a:fld>
            <a:endParaRPr lang="sl-SI" noProof="0" dirty="0"/>
          </a:p>
        </p:txBody>
      </p:sp>
    </p:spTree>
    <p:extLst>
      <p:ext uri="{BB962C8B-B14F-4D97-AF65-F5344CB8AC3E}">
        <p14:creationId xmlns:p14="http://schemas.microsoft.com/office/powerpoint/2010/main" val="7180911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5534C2EF-8A97-4DAF-B099-E567883644D6}" type="slidenum">
              <a:rPr lang="sl-SI" noProof="0" smtClean="0"/>
              <a:t>1</a:t>
            </a:fld>
            <a:endParaRPr lang="sl-SI" noProof="0" dirty="0"/>
          </a:p>
        </p:txBody>
      </p:sp>
    </p:spTree>
    <p:extLst>
      <p:ext uri="{BB962C8B-B14F-4D97-AF65-F5344CB8AC3E}">
        <p14:creationId xmlns:p14="http://schemas.microsoft.com/office/powerpoint/2010/main" val="39322902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sl-SI" dirty="0" smtClean="0"/>
              <a:t>OPOMBA: Če želite spremeniti sliko na tem diapozitivu, jo izberite in izbrišite. Nato kliknite ikono za vstavljanje slike v označbi mesta, da vstavite svojo sliko.</a:t>
            </a:r>
            <a:endParaRPr lang="sl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5534C2EF-8A97-4DAF-B099-E567883644D6}" type="slidenum">
              <a:rPr lang="sl-SI" smtClean="0"/>
              <a:t>2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38860149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5534C2EF-8A97-4DAF-B099-E567883644D6}" type="slidenum">
              <a:rPr lang="sl-SI" smtClean="0"/>
              <a:t>3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11579807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5534C2EF-8A97-4DAF-B099-E567883644D6}" type="slidenum">
              <a:rPr lang="sl-SI" smtClean="0"/>
              <a:t>4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1783236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5534C2EF-8A97-4DAF-B099-E567883644D6}" type="slidenum">
              <a:rPr lang="sl-SI" smtClean="0"/>
              <a:t>6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15995391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5534C2EF-8A97-4DAF-B099-E567883644D6}" type="slidenum">
              <a:rPr lang="sl-SI" smtClean="0"/>
              <a:t>7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14414832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5534C2EF-8A97-4DAF-B099-E567883644D6}" type="slidenum">
              <a:rPr lang="sl-SI" smtClean="0"/>
              <a:t>8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39353583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5534C2EF-8A97-4DAF-B099-E567883644D6}" type="slidenum">
              <a:rPr lang="sl-SI" smtClean="0"/>
              <a:t>9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32028079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lika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4" r="323" b="422"/>
          <a:stretch/>
        </p:blipFill>
        <p:spPr>
          <a:xfrm>
            <a:off x="1524" y="1"/>
            <a:ext cx="12188952" cy="6858000"/>
          </a:xfrm>
          <a:prstGeom prst="rect">
            <a:avLst/>
          </a:prstGeom>
        </p:spPr>
      </p:pic>
      <p:sp>
        <p:nvSpPr>
          <p:cNvPr id="2" name="Naslov 1"/>
          <p:cNvSpPr>
            <a:spLocks noGrp="1"/>
          </p:cNvSpPr>
          <p:nvPr>
            <p:ph type="ctrTitle" hasCustomPrompt="1"/>
          </p:nvPr>
        </p:nvSpPr>
        <p:spPr>
          <a:xfrm>
            <a:off x="838200" y="533400"/>
            <a:ext cx="8458200" cy="1828800"/>
          </a:xfrm>
        </p:spPr>
        <p:txBody>
          <a:bodyPr rtlCol="0" anchor="b">
            <a:normAutofit/>
          </a:bodyPr>
          <a:lstStyle>
            <a:lvl1pPr algn="l" rtl="0">
              <a:defRPr sz="4400"/>
            </a:lvl1pPr>
          </a:lstStyle>
          <a:p>
            <a:pPr rtl="0"/>
            <a:r>
              <a:rPr lang="sl-SI" dirty="0" smtClean="0"/>
              <a:t>Kliknite, če želite urediti slog naslova matrice</a:t>
            </a:r>
            <a:endParaRPr lang="sl-SI" dirty="0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838200" y="2438400"/>
            <a:ext cx="7086600" cy="914400"/>
          </a:xfrm>
        </p:spPr>
        <p:txBody>
          <a:bodyPr rtlCol="0">
            <a:normAutofit/>
          </a:bodyPr>
          <a:lstStyle>
            <a:lvl1pPr marL="0" indent="0" algn="l">
              <a:spcBef>
                <a:spcPts val="1200"/>
              </a:spcBef>
              <a:buNone/>
              <a:defRPr sz="2400"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sl-SI" smtClean="0"/>
              <a:t>Uredite slog podnaslova matrice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4154451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ve sliki z nap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lika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5" y="1716"/>
            <a:ext cx="12188952" cy="6856284"/>
          </a:xfrm>
          <a:prstGeom prst="rect">
            <a:avLst/>
          </a:prstGeom>
        </p:spPr>
      </p:pic>
      <p:sp>
        <p:nvSpPr>
          <p:cNvPr id="2" name="Naslov 1"/>
          <p:cNvSpPr>
            <a:spLocks noGrp="1"/>
          </p:cNvSpPr>
          <p:nvPr>
            <p:ph type="title" hasCustomPrompt="1"/>
          </p:nvPr>
        </p:nvSpPr>
        <p:spPr>
          <a:xfrm>
            <a:off x="1028580" y="5791200"/>
            <a:ext cx="8115419" cy="701674"/>
          </a:xfrm>
        </p:spPr>
        <p:txBody>
          <a:bodyPr vert="horz" lIns="91440" tIns="45720" rIns="91440" bIns="45720" rtlCol="0" anchor="b">
            <a:normAutofit/>
          </a:bodyPr>
          <a:lstStyle>
            <a:lvl1pPr rtl="0">
              <a:defRPr lang="en-US" sz="2400">
                <a:solidFill>
                  <a:schemeClr val="accent1"/>
                </a:solidFill>
              </a:defRPr>
            </a:lvl1pPr>
          </a:lstStyle>
          <a:p>
            <a:pPr lvl="0" rtl="0"/>
            <a:r>
              <a:rPr lang="sl-SI" dirty="0" smtClean="0"/>
              <a:t>Kliknite, če želite urediti slog naslova matrice</a:t>
            </a:r>
            <a:endParaRPr lang="sl-SI" dirty="0"/>
          </a:p>
        </p:txBody>
      </p:sp>
      <p:sp>
        <p:nvSpPr>
          <p:cNvPr id="7" name="Prostoročno 5"/>
          <p:cNvSpPr>
            <a:spLocks/>
          </p:cNvSpPr>
          <p:nvPr/>
        </p:nvSpPr>
        <p:spPr bwMode="gray">
          <a:xfrm>
            <a:off x="762000" y="933449"/>
            <a:ext cx="4114800" cy="410946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15" name="Označba mesta za sliko 14" descr="Prazna označba mesta za dodajanje slike. Kliknite označbo mesta in izberite sliko, ki jo želite dodati."/>
          <p:cNvSpPr>
            <a:spLocks noGrp="1"/>
          </p:cNvSpPr>
          <p:nvPr>
            <p:ph type="pic" sz="quarter" idx="13"/>
          </p:nvPr>
        </p:nvSpPr>
        <p:spPr>
          <a:xfrm>
            <a:off x="992435" y="1113022"/>
            <a:ext cx="3638453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 rtlCol="0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sl-SI" smtClean="0"/>
              <a:t>Kliknite ikono, če želite dodati sliko</a:t>
            </a:r>
            <a:endParaRPr lang="sl-SI" dirty="0"/>
          </a:p>
        </p:txBody>
      </p:sp>
      <p:sp>
        <p:nvSpPr>
          <p:cNvPr id="17" name="Označba mesta za besedilo 16"/>
          <p:cNvSpPr>
            <a:spLocks noGrp="1"/>
          </p:cNvSpPr>
          <p:nvPr>
            <p:ph type="body" sz="quarter" idx="14"/>
          </p:nvPr>
        </p:nvSpPr>
        <p:spPr>
          <a:xfrm>
            <a:off x="1028581" y="5181600"/>
            <a:ext cx="3566160" cy="493776"/>
          </a:xfrm>
        </p:spPr>
        <p:txBody>
          <a:bodyPr rtlCol="0">
            <a:normAutofit/>
          </a:bodyPr>
          <a:lstStyle>
            <a:lvl1pPr marL="0" indent="0" rtl="0">
              <a:buNone/>
              <a:defRPr sz="1800"/>
            </a:lvl1pPr>
            <a:lvl2pPr marL="0" indent="0">
              <a:spcBef>
                <a:spcPts val="1200"/>
              </a:spcBef>
              <a:buNone/>
              <a:defRPr sz="1800"/>
            </a:lvl2pPr>
            <a:lvl3pPr marL="0" indent="0">
              <a:spcBef>
                <a:spcPts val="1200"/>
              </a:spcBef>
              <a:buNone/>
              <a:defRPr sz="1800"/>
            </a:lvl3pPr>
            <a:lvl4pPr marL="0" indent="0">
              <a:spcBef>
                <a:spcPts val="1200"/>
              </a:spcBef>
              <a:buNone/>
              <a:defRPr sz="1800"/>
            </a:lvl4pPr>
            <a:lvl5pPr marL="0" indent="0">
              <a:spcBef>
                <a:spcPts val="1200"/>
              </a:spcBef>
              <a:buNone/>
              <a:defRPr sz="1800"/>
            </a:lvl5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18" name="Prostoročno 5"/>
          <p:cNvSpPr>
            <a:spLocks/>
          </p:cNvSpPr>
          <p:nvPr/>
        </p:nvSpPr>
        <p:spPr bwMode="gray">
          <a:xfrm>
            <a:off x="5300133" y="933449"/>
            <a:ext cx="4114800" cy="410946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19" name="Označba mesta za sliko 18" descr="Prazna označba mesta za dodajanje slike. Kliknite označbo mesta in izberite sliko, ki jo želite dodati."/>
          <p:cNvSpPr>
            <a:spLocks noGrp="1"/>
          </p:cNvSpPr>
          <p:nvPr>
            <p:ph type="pic" sz="quarter" idx="15"/>
          </p:nvPr>
        </p:nvSpPr>
        <p:spPr>
          <a:xfrm>
            <a:off x="5530568" y="1113022"/>
            <a:ext cx="3638453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 rtlCol="0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sl-SI" smtClean="0"/>
              <a:t>Kliknite ikono, če želite dodati sliko</a:t>
            </a:r>
            <a:endParaRPr lang="sl-SI" dirty="0"/>
          </a:p>
        </p:txBody>
      </p:sp>
      <p:sp>
        <p:nvSpPr>
          <p:cNvPr id="20" name="Označba mesta za besedilo 16"/>
          <p:cNvSpPr>
            <a:spLocks noGrp="1"/>
          </p:cNvSpPr>
          <p:nvPr>
            <p:ph type="body" sz="quarter" idx="16"/>
          </p:nvPr>
        </p:nvSpPr>
        <p:spPr>
          <a:xfrm>
            <a:off x="5566714" y="5181600"/>
            <a:ext cx="3566160" cy="493776"/>
          </a:xfrm>
        </p:spPr>
        <p:txBody>
          <a:bodyPr rtlCol="0">
            <a:normAutofit/>
          </a:bodyPr>
          <a:lstStyle>
            <a:lvl1pPr marL="0" indent="0" rtl="0">
              <a:buNone/>
              <a:defRPr sz="1800"/>
            </a:lvl1pPr>
            <a:lvl2pPr marL="0" indent="0">
              <a:spcBef>
                <a:spcPts val="1200"/>
              </a:spcBef>
              <a:buNone/>
              <a:defRPr sz="1800"/>
            </a:lvl2pPr>
            <a:lvl3pPr marL="0" indent="0">
              <a:spcBef>
                <a:spcPts val="1200"/>
              </a:spcBef>
              <a:buNone/>
              <a:defRPr sz="1800"/>
            </a:lvl3pPr>
            <a:lvl4pPr marL="0" indent="0">
              <a:spcBef>
                <a:spcPts val="1200"/>
              </a:spcBef>
              <a:buNone/>
              <a:defRPr sz="1800"/>
            </a:lvl4pPr>
            <a:lvl5pPr marL="0" indent="0">
              <a:spcBef>
                <a:spcPts val="1200"/>
              </a:spcBef>
              <a:buNone/>
              <a:defRPr sz="1800"/>
            </a:lvl5pPr>
          </a:lstStyle>
          <a:p>
            <a:pPr lvl="0"/>
            <a:r>
              <a:rPr lang="sl-SI" smtClean="0"/>
              <a:t>Uredite sloge besedila matrice</a:t>
            </a:r>
          </a:p>
        </p:txBody>
      </p:sp>
    </p:spTree>
    <p:extLst>
      <p:ext uri="{BB962C8B-B14F-4D97-AF65-F5344CB8AC3E}">
        <p14:creationId xmlns:p14="http://schemas.microsoft.com/office/powerpoint/2010/main" val="2037772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ri slike z na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lika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5" y="1716"/>
            <a:ext cx="12188952" cy="6856284"/>
          </a:xfrm>
          <a:prstGeom prst="rect">
            <a:avLst/>
          </a:prstGeom>
        </p:spPr>
      </p:pic>
      <p:sp>
        <p:nvSpPr>
          <p:cNvPr id="2" name="Naslov 1"/>
          <p:cNvSpPr>
            <a:spLocks noGrp="1"/>
          </p:cNvSpPr>
          <p:nvPr>
            <p:ph type="title" hasCustomPrompt="1"/>
          </p:nvPr>
        </p:nvSpPr>
        <p:spPr>
          <a:xfrm>
            <a:off x="1028580" y="5305424"/>
            <a:ext cx="8104083" cy="579921"/>
          </a:xfrm>
        </p:spPr>
        <p:txBody>
          <a:bodyPr rtlCol="0">
            <a:normAutofit/>
          </a:bodyPr>
          <a:lstStyle>
            <a:lvl1pPr rtl="0">
              <a:defRPr sz="2400">
                <a:solidFill>
                  <a:schemeClr val="accent1"/>
                </a:solidFill>
              </a:defRPr>
            </a:lvl1pPr>
          </a:lstStyle>
          <a:p>
            <a:pPr rtl="0"/>
            <a:r>
              <a:rPr lang="sl-SI" dirty="0" smtClean="0"/>
              <a:t>Kliknite, če želite urediti slog naslova matrice</a:t>
            </a:r>
            <a:endParaRPr lang="sl-SI" dirty="0"/>
          </a:p>
        </p:txBody>
      </p:sp>
      <p:sp>
        <p:nvSpPr>
          <p:cNvPr id="7" name="Prostoročno 5"/>
          <p:cNvSpPr>
            <a:spLocks/>
          </p:cNvSpPr>
          <p:nvPr/>
        </p:nvSpPr>
        <p:spPr bwMode="gray">
          <a:xfrm>
            <a:off x="762000" y="933449"/>
            <a:ext cx="5334000" cy="410946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15" name="Označba mesta za sliko 14" descr="Prazna označba mesta za dodajanje slike. Kliknite označbo mesta in izberite sliko, ki jo želite dodati."/>
          <p:cNvSpPr>
            <a:spLocks noGrp="1"/>
          </p:cNvSpPr>
          <p:nvPr>
            <p:ph type="pic" sz="quarter" idx="13"/>
          </p:nvPr>
        </p:nvSpPr>
        <p:spPr>
          <a:xfrm>
            <a:off x="991888" y="1113022"/>
            <a:ext cx="4874224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 rtlCol="0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sl-SI" smtClean="0"/>
              <a:t>Kliknite ikono, če želite dodati sliko</a:t>
            </a:r>
            <a:endParaRPr lang="sl-SI" dirty="0"/>
          </a:p>
        </p:txBody>
      </p:sp>
      <p:sp>
        <p:nvSpPr>
          <p:cNvPr id="18" name="Prostoročno 5"/>
          <p:cNvSpPr>
            <a:spLocks/>
          </p:cNvSpPr>
          <p:nvPr/>
        </p:nvSpPr>
        <p:spPr bwMode="gray">
          <a:xfrm>
            <a:off x="6323873" y="967316"/>
            <a:ext cx="2990942" cy="1934384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19" name="Označba mesta za sliko 18" descr="Prazna označba mesta za dodajanje slike. Kliknite označbo mesta in izberite sliko, ki jo želite dodati."/>
          <p:cNvSpPr>
            <a:spLocks noGrp="1"/>
          </p:cNvSpPr>
          <p:nvPr>
            <p:ph type="pic" sz="quarter" idx="15"/>
          </p:nvPr>
        </p:nvSpPr>
        <p:spPr>
          <a:xfrm>
            <a:off x="6506025" y="1109743"/>
            <a:ext cx="2626638" cy="1649530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 rtlCol="0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sl-SI" smtClean="0"/>
              <a:t>Kliknite ikono, če želite dodati sliko</a:t>
            </a:r>
            <a:endParaRPr lang="sl-SI" dirty="0"/>
          </a:p>
        </p:txBody>
      </p:sp>
      <p:sp>
        <p:nvSpPr>
          <p:cNvPr id="12" name="Prostoročno 5"/>
          <p:cNvSpPr>
            <a:spLocks/>
          </p:cNvSpPr>
          <p:nvPr/>
        </p:nvSpPr>
        <p:spPr bwMode="gray">
          <a:xfrm>
            <a:off x="6323873" y="3060954"/>
            <a:ext cx="2990942" cy="1934384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13" name="Označba mesta za sliko 12" descr="Prazna označba mesta za dodajanje slike. Kliknite označbo mesta in izberite sliko, ki jo želite dodati."/>
          <p:cNvSpPr>
            <a:spLocks noGrp="1"/>
          </p:cNvSpPr>
          <p:nvPr>
            <p:ph type="pic" sz="quarter" idx="16"/>
          </p:nvPr>
        </p:nvSpPr>
        <p:spPr>
          <a:xfrm>
            <a:off x="6506025" y="3203381"/>
            <a:ext cx="2626638" cy="1649530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 rtlCol="0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sl-SI" smtClean="0"/>
              <a:t>Kliknite ikono, če želite dodati sliko</a:t>
            </a:r>
            <a:endParaRPr lang="sl-SI" dirty="0"/>
          </a:p>
        </p:txBody>
      </p:sp>
      <p:sp>
        <p:nvSpPr>
          <p:cNvPr id="17" name="Označba mesta za besedilo 16"/>
          <p:cNvSpPr>
            <a:spLocks noGrp="1"/>
          </p:cNvSpPr>
          <p:nvPr>
            <p:ph type="body" sz="quarter" idx="14"/>
          </p:nvPr>
        </p:nvSpPr>
        <p:spPr>
          <a:xfrm>
            <a:off x="1028581" y="5919255"/>
            <a:ext cx="8104082" cy="497420"/>
          </a:xfrm>
        </p:spPr>
        <p:txBody>
          <a:bodyPr rtlCol="0">
            <a:normAutofit/>
          </a:bodyPr>
          <a:lstStyle>
            <a:lvl1pPr marL="0" indent="0" rtl="0">
              <a:spcBef>
                <a:spcPts val="0"/>
              </a:spcBef>
              <a:buNone/>
              <a:defRPr sz="1600"/>
            </a:lvl1pPr>
            <a:lvl2pPr marL="0" indent="0">
              <a:spcBef>
                <a:spcPts val="1200"/>
              </a:spcBef>
              <a:buNone/>
              <a:defRPr sz="1800"/>
            </a:lvl2pPr>
            <a:lvl3pPr marL="0" indent="0">
              <a:spcBef>
                <a:spcPts val="1200"/>
              </a:spcBef>
              <a:buNone/>
              <a:defRPr sz="1800"/>
            </a:lvl3pPr>
            <a:lvl4pPr marL="0" indent="0">
              <a:spcBef>
                <a:spcPts val="1200"/>
              </a:spcBef>
              <a:buNone/>
              <a:defRPr sz="1800"/>
            </a:lvl4pPr>
            <a:lvl5pPr marL="0" indent="0">
              <a:spcBef>
                <a:spcPts val="1200"/>
              </a:spcBef>
              <a:buNone/>
              <a:defRPr sz="1800"/>
            </a:lvl5pPr>
          </a:lstStyle>
          <a:p>
            <a:pPr lvl="0"/>
            <a:r>
              <a:rPr lang="sl-SI" smtClean="0"/>
              <a:t>Uredite sloge besedila matrice</a:t>
            </a:r>
          </a:p>
        </p:txBody>
      </p:sp>
    </p:spTree>
    <p:extLst>
      <p:ext uri="{BB962C8B-B14F-4D97-AF65-F5344CB8AC3E}">
        <p14:creationId xmlns:p14="http://schemas.microsoft.com/office/powerpoint/2010/main" val="1017792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et sl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lika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3" y="283"/>
            <a:ext cx="12188952" cy="6859715"/>
          </a:xfrm>
          <a:prstGeom prst="rect">
            <a:avLst/>
          </a:prstGeom>
        </p:spPr>
      </p:pic>
      <p:sp>
        <p:nvSpPr>
          <p:cNvPr id="2" name="Naslov 1"/>
          <p:cNvSpPr>
            <a:spLocks noGrp="1"/>
          </p:cNvSpPr>
          <p:nvPr>
            <p:ph type="title" hasCustomPrompt="1"/>
          </p:nvPr>
        </p:nvSpPr>
        <p:spPr>
          <a:xfrm>
            <a:off x="9677400" y="365126"/>
            <a:ext cx="2133600" cy="1539874"/>
          </a:xfrm>
        </p:spPr>
        <p:txBody>
          <a:bodyPr vert="horz" lIns="91440" tIns="45720" rIns="91440" bIns="45720" rtlCol="0" anchor="b">
            <a:normAutofit/>
          </a:bodyPr>
          <a:lstStyle>
            <a:lvl1pPr rtl="0">
              <a:defRPr lang="en-US" sz="2400">
                <a:solidFill>
                  <a:schemeClr val="accent1"/>
                </a:solidFill>
              </a:defRPr>
            </a:lvl1pPr>
          </a:lstStyle>
          <a:p>
            <a:pPr lvl="0" rtl="0"/>
            <a:r>
              <a:rPr lang="sl-SI" dirty="0" smtClean="0"/>
              <a:t>Kliknite, če želite urediti slog naslova matrice</a:t>
            </a:r>
            <a:endParaRPr lang="sl-SI" dirty="0"/>
          </a:p>
        </p:txBody>
      </p:sp>
      <p:sp>
        <p:nvSpPr>
          <p:cNvPr id="8" name="Prostoročno 5"/>
          <p:cNvSpPr>
            <a:spLocks/>
          </p:cNvSpPr>
          <p:nvPr/>
        </p:nvSpPr>
        <p:spPr bwMode="gray">
          <a:xfrm>
            <a:off x="4182533" y="265044"/>
            <a:ext cx="5232399" cy="3020023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9" name="Označba mesta za sliko 8" descr="Prazna označba mesta za dodajanje slike. Kliknite označbo mesta in izberite sliko, ki jo želite dodati."/>
          <p:cNvSpPr>
            <a:spLocks noGrp="1"/>
          </p:cNvSpPr>
          <p:nvPr>
            <p:ph type="pic" sz="quarter" idx="13"/>
          </p:nvPr>
        </p:nvSpPr>
        <p:spPr>
          <a:xfrm>
            <a:off x="4424435" y="436315"/>
            <a:ext cx="4748594" cy="2677481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 rtlCol="0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sl-SI" smtClean="0"/>
              <a:t>Kliknite ikono, če želite dodati sliko</a:t>
            </a:r>
            <a:endParaRPr lang="sl-SI" dirty="0"/>
          </a:p>
        </p:txBody>
      </p:sp>
      <p:sp>
        <p:nvSpPr>
          <p:cNvPr id="10" name="Prostoročno 5"/>
          <p:cNvSpPr>
            <a:spLocks/>
          </p:cNvSpPr>
          <p:nvPr/>
        </p:nvSpPr>
        <p:spPr bwMode="gray">
          <a:xfrm>
            <a:off x="816188" y="384723"/>
            <a:ext cx="3146212" cy="1894677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11" name="Označba mesta za sliko 10" descr="Prazna označba mesta za dodajanje slike. Kliknite označbo mesta in izberite sliko, ki jo želite dodati."/>
          <p:cNvSpPr>
            <a:spLocks noGrp="1"/>
          </p:cNvSpPr>
          <p:nvPr>
            <p:ph type="pic" sz="quarter" idx="15"/>
          </p:nvPr>
        </p:nvSpPr>
        <p:spPr>
          <a:xfrm>
            <a:off x="1013022" y="538232"/>
            <a:ext cx="2752545" cy="158765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 rtlCol="0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sl-SI" smtClean="0"/>
              <a:t>Kliknite ikono, če želite dodati sliko</a:t>
            </a:r>
            <a:endParaRPr lang="sl-SI" dirty="0"/>
          </a:p>
        </p:txBody>
      </p:sp>
      <p:sp>
        <p:nvSpPr>
          <p:cNvPr id="12" name="Prostoročno 5"/>
          <p:cNvSpPr>
            <a:spLocks/>
          </p:cNvSpPr>
          <p:nvPr/>
        </p:nvSpPr>
        <p:spPr bwMode="gray">
          <a:xfrm>
            <a:off x="816188" y="2478361"/>
            <a:ext cx="3146212" cy="1894677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13" name="Označba mesta za sliko 12" descr="Prazna označba mesta za dodajanje slike. Kliknite označbo mesta in izberite sliko, ki jo želite dodati."/>
          <p:cNvSpPr>
            <a:spLocks noGrp="1"/>
          </p:cNvSpPr>
          <p:nvPr>
            <p:ph type="pic" sz="quarter" idx="16"/>
          </p:nvPr>
        </p:nvSpPr>
        <p:spPr>
          <a:xfrm>
            <a:off x="1013022" y="2631870"/>
            <a:ext cx="2752545" cy="158765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 rtlCol="0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sl-SI" smtClean="0"/>
              <a:t>Kliknite ikono, če želite dodati sliko</a:t>
            </a:r>
            <a:endParaRPr lang="sl-SI" dirty="0"/>
          </a:p>
        </p:txBody>
      </p:sp>
      <p:sp>
        <p:nvSpPr>
          <p:cNvPr id="14" name="Prostoročno 5"/>
          <p:cNvSpPr>
            <a:spLocks/>
          </p:cNvSpPr>
          <p:nvPr/>
        </p:nvSpPr>
        <p:spPr bwMode="gray">
          <a:xfrm>
            <a:off x="816188" y="4571999"/>
            <a:ext cx="3146212" cy="1894677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15" name="Označba mesta za sliko 14" descr="Prazna označba mesta za dodajanje slike. Kliknite označbo mesta in izberite sliko, ki jo želite dodati."/>
          <p:cNvSpPr>
            <a:spLocks noGrp="1"/>
          </p:cNvSpPr>
          <p:nvPr>
            <p:ph type="pic" sz="quarter" idx="17"/>
          </p:nvPr>
        </p:nvSpPr>
        <p:spPr>
          <a:xfrm>
            <a:off x="1013022" y="4725508"/>
            <a:ext cx="2752545" cy="158765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 rtlCol="0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sl-SI" smtClean="0"/>
              <a:t>Kliknite ikono, če želite dodati sliko</a:t>
            </a:r>
            <a:endParaRPr lang="sl-SI" dirty="0"/>
          </a:p>
        </p:txBody>
      </p:sp>
      <p:sp>
        <p:nvSpPr>
          <p:cNvPr id="20" name="Prostoročno 5"/>
          <p:cNvSpPr>
            <a:spLocks/>
          </p:cNvSpPr>
          <p:nvPr/>
        </p:nvSpPr>
        <p:spPr bwMode="gray">
          <a:xfrm>
            <a:off x="4182533" y="3448511"/>
            <a:ext cx="5232399" cy="3020023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21" name="Označba mesta za sliko 20" descr="Prazna označba mesta za dodajanje slike. Kliknite označbo mesta in izberite sliko, ki jo želite dodati."/>
          <p:cNvSpPr>
            <a:spLocks noGrp="1"/>
          </p:cNvSpPr>
          <p:nvPr>
            <p:ph type="pic" sz="quarter" idx="18"/>
          </p:nvPr>
        </p:nvSpPr>
        <p:spPr>
          <a:xfrm>
            <a:off x="4424435" y="3619782"/>
            <a:ext cx="4748594" cy="2677481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 rtlCol="0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sl-SI" smtClean="0"/>
              <a:t>Kliknite ikono, če želite dodati sliko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864672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sl-SI" dirty="0" smtClean="0"/>
              <a:t>Kliknite, če želite urediti slog naslova matrice</a:t>
            </a:r>
            <a:endParaRPr lang="sl-SI" dirty="0"/>
          </a:p>
        </p:txBody>
      </p:sp>
      <p:sp>
        <p:nvSpPr>
          <p:cNvPr id="3" name="Označba mesta za navpično besedilo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>
            <a:lvl1pPr rtl="0">
              <a:defRPr/>
            </a:lvl1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 noProof="0" dirty="0"/>
          </a:p>
        </p:txBody>
      </p:sp>
      <p:sp>
        <p:nvSpPr>
          <p:cNvPr id="5" name="Označba mesta za nogo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sl-SI" dirty="0" smtClean="0"/>
              <a:t>Dodajte nogo</a:t>
            </a:r>
            <a:endParaRPr lang="sl-SI" dirty="0"/>
          </a:p>
        </p:txBody>
      </p:sp>
      <p:sp>
        <p:nvSpPr>
          <p:cNvPr id="4" name="Označba mesta za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81FD5C4-5BF7-4B24-A6BD-85CD83C056E0}" type="datetime1">
              <a:rPr lang="sl-SI" smtClean="0"/>
              <a:t>24.5.2020</a:t>
            </a:fld>
            <a:endParaRPr lang="sl-SI" dirty="0"/>
          </a:p>
        </p:txBody>
      </p:sp>
      <p:sp>
        <p:nvSpPr>
          <p:cNvPr id="6" name="Označba mesta za številko diapoz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89D71E3-7D81-4C24-B9D8-6B108755C64C}" type="slidenum">
              <a:rPr lang="sl-SI" smtClean="0"/>
              <a:t>‹#›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1443261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en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en naslov 1"/>
          <p:cNvSpPr>
            <a:spLocks noGrp="1"/>
          </p:cNvSpPr>
          <p:nvPr>
            <p:ph type="title" orient="vert" hasCustomPrompt="1"/>
          </p:nvPr>
        </p:nvSpPr>
        <p:spPr>
          <a:xfrm>
            <a:off x="8839200" y="365125"/>
            <a:ext cx="1828799" cy="4940300"/>
          </a:xfrm>
        </p:spPr>
        <p:txBody>
          <a:bodyPr vert="eaVert" rtlCol="0"/>
          <a:lstStyle>
            <a:lvl1pPr rtl="0">
              <a:defRPr/>
            </a:lvl1pPr>
          </a:lstStyle>
          <a:p>
            <a:pPr rtl="0"/>
            <a:r>
              <a:rPr lang="sl-SI" dirty="0" smtClean="0"/>
              <a:t>Kliknite, če želite urediti slog naslova matrice</a:t>
            </a:r>
            <a:endParaRPr lang="sl-SI" dirty="0"/>
          </a:p>
        </p:txBody>
      </p:sp>
      <p:sp>
        <p:nvSpPr>
          <p:cNvPr id="3" name="Označba mesta za navpično besedilo 2"/>
          <p:cNvSpPr>
            <a:spLocks noGrp="1"/>
          </p:cNvSpPr>
          <p:nvPr>
            <p:ph type="body" orient="vert" idx="1"/>
          </p:nvPr>
        </p:nvSpPr>
        <p:spPr>
          <a:xfrm>
            <a:off x="1524000" y="365125"/>
            <a:ext cx="6858000" cy="4940300"/>
          </a:xfrm>
        </p:spPr>
        <p:txBody>
          <a:bodyPr vert="eaVert" rtlCol="0"/>
          <a:lstStyle>
            <a:lvl1pPr rtl="0">
              <a:defRPr/>
            </a:lvl1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 noProof="0" dirty="0"/>
          </a:p>
        </p:txBody>
      </p:sp>
      <p:sp>
        <p:nvSpPr>
          <p:cNvPr id="5" name="Označba mesta za nogo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sl-SI" dirty="0" smtClean="0"/>
              <a:t>Dodajte nogo</a:t>
            </a:r>
            <a:endParaRPr lang="sl-SI" dirty="0"/>
          </a:p>
        </p:txBody>
      </p:sp>
      <p:sp>
        <p:nvSpPr>
          <p:cNvPr id="4" name="Označba mesta za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595ADD2-58F1-40C8-B572-9C066F81DF14}" type="datetime1">
              <a:rPr lang="sl-SI" smtClean="0"/>
              <a:t>24.5.2020</a:t>
            </a:fld>
            <a:endParaRPr lang="sl-SI" dirty="0"/>
          </a:p>
        </p:txBody>
      </p:sp>
      <p:sp>
        <p:nvSpPr>
          <p:cNvPr id="6" name="Označba mesta za številko diapoz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89D71E3-7D81-4C24-B9D8-6B108755C64C}" type="slidenum">
              <a:rPr lang="sl-SI" smtClean="0"/>
              <a:t>‹#›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3926244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sl-SI" smtClean="0"/>
              <a:t>Uredite slog naslova matrice</a:t>
            </a:r>
            <a:endParaRPr lang="sl-SI" dirty="0"/>
          </a:p>
        </p:txBody>
      </p:sp>
      <p:sp>
        <p:nvSpPr>
          <p:cNvPr id="3" name="Označba mesta za vsebino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 dirty="0"/>
          </a:p>
        </p:txBody>
      </p:sp>
      <p:sp>
        <p:nvSpPr>
          <p:cNvPr id="5" name="Označba mesta za nogo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sl-SI" dirty="0" smtClean="0"/>
              <a:t>Dodajte nogo</a:t>
            </a:r>
            <a:endParaRPr lang="sl-SI" dirty="0"/>
          </a:p>
        </p:txBody>
      </p:sp>
      <p:sp>
        <p:nvSpPr>
          <p:cNvPr id="4" name="Označba mesta za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64FA532-C4A4-450B-B498-3EA2F8C21E68}" type="datetime1">
              <a:rPr lang="sl-SI" smtClean="0"/>
              <a:t>24.5.2020</a:t>
            </a:fld>
            <a:endParaRPr lang="sl-SI" dirty="0"/>
          </a:p>
        </p:txBody>
      </p:sp>
      <p:sp>
        <p:nvSpPr>
          <p:cNvPr id="6" name="Označba mesta za številko diapoz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89D71E3-7D81-4C24-B9D8-6B108755C64C}" type="slidenum">
              <a:rPr lang="sl-SI" smtClean="0"/>
              <a:t>‹#›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1035739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lika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" t="422"/>
          <a:stretch/>
        </p:blipFill>
        <p:spPr>
          <a:xfrm>
            <a:off x="0" y="0"/>
            <a:ext cx="12188952" cy="6857176"/>
          </a:xfrm>
          <a:prstGeom prst="rect">
            <a:avLst/>
          </a:prstGeom>
        </p:spPr>
      </p:pic>
      <p:sp>
        <p:nvSpPr>
          <p:cNvPr id="2" name="Naslov 1"/>
          <p:cNvSpPr>
            <a:spLocks noGrp="1"/>
          </p:cNvSpPr>
          <p:nvPr>
            <p:ph type="title" hasCustomPrompt="1"/>
          </p:nvPr>
        </p:nvSpPr>
        <p:spPr>
          <a:xfrm>
            <a:off x="3352800" y="533400"/>
            <a:ext cx="7315200" cy="1828800"/>
          </a:xfrm>
        </p:spPr>
        <p:txBody>
          <a:bodyPr rtlCol="0" anchor="b">
            <a:normAutofit/>
          </a:bodyPr>
          <a:lstStyle>
            <a:lvl1pPr rtl="0">
              <a:defRPr sz="4400"/>
            </a:lvl1pPr>
          </a:lstStyle>
          <a:p>
            <a:pPr rtl="0"/>
            <a:r>
              <a:rPr lang="sl-SI" dirty="0" smtClean="0"/>
              <a:t>Kliknite, če želite urediti slog naslova matrice</a:t>
            </a:r>
            <a:endParaRPr lang="sl-SI" dirty="0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3352800" y="2438400"/>
            <a:ext cx="5486400" cy="914400"/>
          </a:xfrm>
        </p:spPr>
        <p:txBody>
          <a:bodyPr rtlCol="0">
            <a:normAutofit/>
          </a:bodyPr>
          <a:lstStyle>
            <a:lvl1pPr marL="0" indent="0" rtl="0">
              <a:spcBef>
                <a:spcPts val="1200"/>
              </a:spcBef>
              <a:buNone/>
              <a:defRPr sz="24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</p:spTree>
    <p:extLst>
      <p:ext uri="{BB962C8B-B14F-4D97-AF65-F5344CB8AC3E}">
        <p14:creationId xmlns:p14="http://schemas.microsoft.com/office/powerpoint/2010/main" val="2279508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sl-SI" dirty="0" smtClean="0"/>
              <a:t>Kliknite, če želite urediti slog naslova matrice</a:t>
            </a:r>
            <a:endParaRPr lang="sl-SI" dirty="0"/>
          </a:p>
        </p:txBody>
      </p:sp>
      <p:sp>
        <p:nvSpPr>
          <p:cNvPr id="3" name="Označba mesta za vsebino 2"/>
          <p:cNvSpPr>
            <a:spLocks noGrp="1"/>
          </p:cNvSpPr>
          <p:nvPr>
            <p:ph sz="half" idx="1"/>
          </p:nvPr>
        </p:nvSpPr>
        <p:spPr>
          <a:xfrm>
            <a:off x="1524000" y="1825625"/>
            <a:ext cx="4389120" cy="3474720"/>
          </a:xfrm>
        </p:spPr>
        <p:txBody>
          <a:bodyPr rtlCol="0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 dirty="0"/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6278880" y="1825625"/>
            <a:ext cx="4389120" cy="3474720"/>
          </a:xfrm>
        </p:spPr>
        <p:txBody>
          <a:bodyPr rtlCol="0"/>
          <a:lstStyle>
            <a:lvl1pPr rtl="0">
              <a:defRPr/>
            </a:lvl1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 noProof="0" dirty="0"/>
          </a:p>
        </p:txBody>
      </p:sp>
      <p:sp>
        <p:nvSpPr>
          <p:cNvPr id="6" name="Označba mesta za nogo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sl-SI" dirty="0" smtClean="0"/>
              <a:t>Dodajte nogo</a:t>
            </a:r>
            <a:endParaRPr lang="sl-SI" dirty="0"/>
          </a:p>
        </p:txBody>
      </p:sp>
      <p:sp>
        <p:nvSpPr>
          <p:cNvPr id="5" name="Označba mesta za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6EB7D1B-1FBC-412A-B8F8-76AFD8A090EE}" type="datetime1">
              <a:rPr lang="sl-SI" smtClean="0"/>
              <a:t>24.5.2020</a:t>
            </a:fld>
            <a:endParaRPr lang="sl-SI" dirty="0"/>
          </a:p>
        </p:txBody>
      </p:sp>
      <p:sp>
        <p:nvSpPr>
          <p:cNvPr id="7" name="Označba mesta za številko diapoz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89D71E3-7D81-4C24-B9D8-6B108755C64C}" type="slidenum">
              <a:rPr lang="sl-SI" smtClean="0"/>
              <a:t>‹#›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1625302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sl-SI" noProof="0" smtClean="0"/>
              <a:t>Uredite slog naslova matrice</a:t>
            </a:r>
            <a:endParaRPr lang="sl-SI" noProof="0" dirty="0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1524000" y="1828799"/>
            <a:ext cx="4389120" cy="795867"/>
          </a:xfrm>
        </p:spPr>
        <p:txBody>
          <a:bodyPr rtlCol="0" anchor="ctr">
            <a:normAutofit/>
          </a:bodyPr>
          <a:lstStyle>
            <a:lvl1pPr marL="0" indent="0" rtl="0">
              <a:spcBef>
                <a:spcPts val="0"/>
              </a:spcBef>
              <a:buNone/>
              <a:defRPr sz="2400" b="0">
                <a:solidFill>
                  <a:schemeClr val="accent4">
                    <a:lumMod val="7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1524000" y="2624666"/>
            <a:ext cx="4389120" cy="2675467"/>
          </a:xfrm>
        </p:spPr>
        <p:txBody>
          <a:bodyPr rtlCol="0"/>
          <a:lstStyle>
            <a:lvl1pPr rtl="0">
              <a:defRPr/>
            </a:lvl1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 noProof="0" dirty="0"/>
          </a:p>
        </p:txBody>
      </p:sp>
      <p:sp>
        <p:nvSpPr>
          <p:cNvPr id="5" name="Označba mesta za besedilo 4"/>
          <p:cNvSpPr>
            <a:spLocks noGrp="1"/>
          </p:cNvSpPr>
          <p:nvPr>
            <p:ph type="body" sz="quarter" idx="3"/>
          </p:nvPr>
        </p:nvSpPr>
        <p:spPr>
          <a:xfrm>
            <a:off x="6278880" y="1828799"/>
            <a:ext cx="4389120" cy="795867"/>
          </a:xfrm>
        </p:spPr>
        <p:txBody>
          <a:bodyPr rtlCol="0" anchor="ctr">
            <a:normAutofit/>
          </a:bodyPr>
          <a:lstStyle>
            <a:lvl1pPr marL="0" indent="0" rtl="0">
              <a:spcBef>
                <a:spcPts val="0"/>
              </a:spcBef>
              <a:buNone/>
              <a:defRPr sz="2400" b="0">
                <a:solidFill>
                  <a:schemeClr val="accent4">
                    <a:lumMod val="7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6" name="Označba mesta za vsebino 5"/>
          <p:cNvSpPr>
            <a:spLocks noGrp="1"/>
          </p:cNvSpPr>
          <p:nvPr>
            <p:ph sz="quarter" idx="4"/>
          </p:nvPr>
        </p:nvSpPr>
        <p:spPr>
          <a:xfrm>
            <a:off x="6278880" y="2624666"/>
            <a:ext cx="4389120" cy="2675467"/>
          </a:xfrm>
        </p:spPr>
        <p:txBody>
          <a:bodyPr rtlCol="0"/>
          <a:lstStyle>
            <a:lvl1pPr rtl="0">
              <a:defRPr/>
            </a:lvl1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 noProof="0" dirty="0"/>
          </a:p>
        </p:txBody>
      </p:sp>
      <p:sp>
        <p:nvSpPr>
          <p:cNvPr id="8" name="Označba mesta za nogo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sl-SI" noProof="0" dirty="0" smtClean="0"/>
              <a:t>Dodajte nogo</a:t>
            </a:r>
            <a:endParaRPr lang="sl-SI" noProof="0" dirty="0"/>
          </a:p>
        </p:txBody>
      </p:sp>
      <p:sp>
        <p:nvSpPr>
          <p:cNvPr id="7" name="Označba mesta za datum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156A329-EB4A-45C1-9BF8-FF92C6C71C80}" type="datetime1">
              <a:rPr lang="sl-SI" noProof="0" smtClean="0"/>
              <a:t>24.5.2020</a:t>
            </a:fld>
            <a:endParaRPr lang="sl-SI" noProof="0" dirty="0"/>
          </a:p>
        </p:txBody>
      </p:sp>
      <p:sp>
        <p:nvSpPr>
          <p:cNvPr id="9" name="Označba mesta za številko diapozitiva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89D71E3-7D81-4C24-B9D8-6B108755C64C}" type="slidenum">
              <a:rPr lang="sl-SI" noProof="0" smtClean="0"/>
              <a:t>‹#›</a:t>
            </a:fld>
            <a:endParaRPr lang="sl-SI" noProof="0" dirty="0"/>
          </a:p>
        </p:txBody>
      </p:sp>
    </p:spTree>
    <p:extLst>
      <p:ext uri="{BB962C8B-B14F-4D97-AF65-F5344CB8AC3E}">
        <p14:creationId xmlns:p14="http://schemas.microsoft.com/office/powerpoint/2010/main" val="2900086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sl-SI" smtClean="0"/>
              <a:t>Uredite slog naslova matrice</a:t>
            </a:r>
            <a:endParaRPr lang="sl-SI" dirty="0"/>
          </a:p>
        </p:txBody>
      </p:sp>
      <p:sp>
        <p:nvSpPr>
          <p:cNvPr id="4" name="Označba mesta za nogo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sl-SI" dirty="0" smtClean="0"/>
              <a:t>Dodajte nogo</a:t>
            </a:r>
            <a:endParaRPr lang="sl-SI" dirty="0"/>
          </a:p>
        </p:txBody>
      </p:sp>
      <p:sp>
        <p:nvSpPr>
          <p:cNvPr id="3" name="Označba mesta za datum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FA3F082-31CB-4A76-BC38-31ED86CB083F}" type="datetime1">
              <a:rPr lang="sl-SI" smtClean="0"/>
              <a:t>24.5.2020</a:t>
            </a:fld>
            <a:endParaRPr lang="sl-SI" dirty="0"/>
          </a:p>
        </p:txBody>
      </p:sp>
      <p:sp>
        <p:nvSpPr>
          <p:cNvPr id="5" name="Označba mesta za številko diapozitiva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89D71E3-7D81-4C24-B9D8-6B108755C64C}" type="slidenum">
              <a:rPr lang="sl-SI" smtClean="0"/>
              <a:t>‹#›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645025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za nogo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sl-SI" dirty="0" smtClean="0"/>
              <a:t>Dodajte nogo</a:t>
            </a:r>
            <a:endParaRPr lang="sl-SI" dirty="0"/>
          </a:p>
        </p:txBody>
      </p:sp>
      <p:sp>
        <p:nvSpPr>
          <p:cNvPr id="2" name="Označba mesta za datum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8C9A122-44B6-4C96-8625-46C7EFBCC773}" type="datetime1">
              <a:rPr lang="sl-SI" smtClean="0"/>
              <a:t>24.5.2020</a:t>
            </a:fld>
            <a:endParaRPr lang="sl-SI" dirty="0"/>
          </a:p>
        </p:txBody>
      </p:sp>
      <p:sp>
        <p:nvSpPr>
          <p:cNvPr id="4" name="Označba mesta za številko diapozitiva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89D71E3-7D81-4C24-B9D8-6B108755C64C}" type="slidenum">
              <a:rPr lang="sl-SI" smtClean="0"/>
              <a:t>‹#›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3580071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sl-SI" noProof="0" smtClean="0"/>
              <a:t>Uredite slog naslova matrice</a:t>
            </a:r>
            <a:endParaRPr lang="sl-SI" noProof="0" dirty="0"/>
          </a:p>
        </p:txBody>
      </p:sp>
      <p:sp>
        <p:nvSpPr>
          <p:cNvPr id="3" name="Označba mesta za vsebino 2"/>
          <p:cNvSpPr>
            <a:spLocks noGrp="1"/>
          </p:cNvSpPr>
          <p:nvPr>
            <p:ph idx="1"/>
          </p:nvPr>
        </p:nvSpPr>
        <p:spPr>
          <a:xfrm>
            <a:off x="4724400" y="1828800"/>
            <a:ext cx="5943600" cy="3476625"/>
          </a:xfrm>
        </p:spPr>
        <p:txBody>
          <a:bodyPr rtlCol="0">
            <a:normAutofit/>
          </a:bodyPr>
          <a:lstStyle>
            <a:lvl1pPr rtl="0"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 noProof="0" dirty="0"/>
          </a:p>
        </p:txBody>
      </p:sp>
      <p:sp>
        <p:nvSpPr>
          <p:cNvPr id="4" name="Označba mesta za besedilo 3"/>
          <p:cNvSpPr>
            <a:spLocks noGrp="1"/>
          </p:cNvSpPr>
          <p:nvPr>
            <p:ph type="body" sz="half" idx="2"/>
          </p:nvPr>
        </p:nvSpPr>
        <p:spPr>
          <a:xfrm>
            <a:off x="1523999" y="1828800"/>
            <a:ext cx="2926080" cy="3476625"/>
          </a:xfrm>
        </p:spPr>
        <p:txBody>
          <a:bodyPr rtlCol="0">
            <a:normAutofit/>
          </a:bodyPr>
          <a:lstStyle>
            <a:lvl1pPr marL="0" indent="0" rtl="0">
              <a:spcBef>
                <a:spcPts val="1200"/>
              </a:spcBef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6" name="Označba mesta za nogo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sl-SI" noProof="0" dirty="0" smtClean="0"/>
              <a:t>Dodajte nogo</a:t>
            </a:r>
            <a:endParaRPr lang="sl-SI" noProof="0" dirty="0"/>
          </a:p>
        </p:txBody>
      </p:sp>
      <p:sp>
        <p:nvSpPr>
          <p:cNvPr id="5" name="Označba mesta za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EC91ACE-B733-45A9-A129-5282C86176FD}" type="datetime1">
              <a:rPr lang="sl-SI" noProof="0" smtClean="0"/>
              <a:t>24.5.2020</a:t>
            </a:fld>
            <a:endParaRPr lang="sl-SI" noProof="0" dirty="0"/>
          </a:p>
        </p:txBody>
      </p:sp>
      <p:sp>
        <p:nvSpPr>
          <p:cNvPr id="7" name="Označba mesta za številko diapoz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89D71E3-7D81-4C24-B9D8-6B108755C64C}" type="slidenum">
              <a:rPr lang="sl-SI" noProof="0" smtClean="0"/>
              <a:t>‹#›</a:t>
            </a:fld>
            <a:endParaRPr lang="sl-SI" noProof="0" dirty="0"/>
          </a:p>
        </p:txBody>
      </p:sp>
    </p:spTree>
    <p:extLst>
      <p:ext uri="{BB962C8B-B14F-4D97-AF65-F5344CB8AC3E}">
        <p14:creationId xmlns:p14="http://schemas.microsoft.com/office/powerpoint/2010/main" val="807354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ka z na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rostoročno 5"/>
          <p:cNvSpPr>
            <a:spLocks/>
          </p:cNvSpPr>
          <p:nvPr/>
        </p:nvSpPr>
        <p:spPr bwMode="gray">
          <a:xfrm>
            <a:off x="804333" y="1695450"/>
            <a:ext cx="5596467" cy="3295650"/>
          </a:xfrm>
          <a:custGeom>
            <a:avLst/>
            <a:gdLst>
              <a:gd name="T0" fmla="*/ 1279 w 1347"/>
              <a:gd name="T1" fmla="*/ 919 h 986"/>
              <a:gd name="T2" fmla="*/ 65 w 1347"/>
              <a:gd name="T3" fmla="*/ 919 h 986"/>
              <a:gd name="T4" fmla="*/ 65 w 1347"/>
              <a:gd name="T5" fmla="*/ 64 h 986"/>
              <a:gd name="T6" fmla="*/ 1279 w 1347"/>
              <a:gd name="T7" fmla="*/ 64 h 986"/>
              <a:gd name="T8" fmla="*/ 1279 w 1347"/>
              <a:gd name="T9" fmla="*/ 919 h 9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47" h="986">
                <a:moveTo>
                  <a:pt x="1279" y="919"/>
                </a:moveTo>
                <a:cubicBezTo>
                  <a:pt x="1211" y="986"/>
                  <a:pt x="121" y="974"/>
                  <a:pt x="65" y="919"/>
                </a:cubicBezTo>
                <a:cubicBezTo>
                  <a:pt x="9" y="863"/>
                  <a:pt x="0" y="128"/>
                  <a:pt x="65" y="64"/>
                </a:cubicBezTo>
                <a:cubicBezTo>
                  <a:pt x="130" y="0"/>
                  <a:pt x="1217" y="3"/>
                  <a:pt x="1279" y="64"/>
                </a:cubicBezTo>
                <a:cubicBezTo>
                  <a:pt x="1341" y="125"/>
                  <a:pt x="1347" y="852"/>
                  <a:pt x="1279" y="919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sl-SI" smtClean="0"/>
              <a:t>Uredite slog naslova matrice</a:t>
            </a:r>
            <a:endParaRPr lang="sl-SI" dirty="0"/>
          </a:p>
        </p:txBody>
      </p:sp>
      <p:sp>
        <p:nvSpPr>
          <p:cNvPr id="12" name="Označba mesta za sliko 11" descr="Prazna označba mesta za dodajanje slike. Kliknite označbo mesta in izberite sliko, ki jo želite dodati."/>
          <p:cNvSpPr>
            <a:spLocks noGrp="1"/>
          </p:cNvSpPr>
          <p:nvPr>
            <p:ph type="pic" idx="1"/>
          </p:nvPr>
        </p:nvSpPr>
        <p:spPr>
          <a:xfrm>
            <a:off x="1006022" y="1874520"/>
            <a:ext cx="5193089" cy="2937510"/>
          </a:xfrm>
          <a:custGeom>
            <a:avLst/>
            <a:gdLst>
              <a:gd name="connsiteX0" fmla="*/ 2531359 w 5066932"/>
              <a:gd name="connsiteY0" fmla="*/ 21 h 2945784"/>
              <a:gd name="connsiteX1" fmla="*/ 4878015 w 5066932"/>
              <a:gd name="connsiteY1" fmla="*/ 145719 h 2945784"/>
              <a:gd name="connsiteX2" fmla="*/ 4878015 w 5066932"/>
              <a:gd name="connsiteY2" fmla="*/ 2803241 h 2945784"/>
              <a:gd name="connsiteX3" fmla="*/ 175988 w 5066932"/>
              <a:gd name="connsiteY3" fmla="*/ 2803241 h 2945784"/>
              <a:gd name="connsiteX4" fmla="*/ 175988 w 5066932"/>
              <a:gd name="connsiteY4" fmla="*/ 145719 h 2945784"/>
              <a:gd name="connsiteX5" fmla="*/ 2531359 w 5066932"/>
              <a:gd name="connsiteY5" fmla="*/ 21 h 29457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66932" h="2945784">
                <a:moveTo>
                  <a:pt x="2531359" y="21"/>
                </a:moveTo>
                <a:cubicBezTo>
                  <a:pt x="3645379" y="1187"/>
                  <a:pt x="4757946" y="50918"/>
                  <a:pt x="4878015" y="145719"/>
                </a:cubicBezTo>
                <a:cubicBezTo>
                  <a:pt x="5118151" y="335320"/>
                  <a:pt x="5141390" y="2594991"/>
                  <a:pt x="4878015" y="2803241"/>
                </a:cubicBezTo>
                <a:cubicBezTo>
                  <a:pt x="4614639" y="3011491"/>
                  <a:pt x="392886" y="2974193"/>
                  <a:pt x="175988" y="2803241"/>
                </a:cubicBezTo>
                <a:cubicBezTo>
                  <a:pt x="-40909" y="2629181"/>
                  <a:pt x="-75768" y="344644"/>
                  <a:pt x="175988" y="145719"/>
                </a:cubicBezTo>
                <a:cubicBezTo>
                  <a:pt x="301866" y="46256"/>
                  <a:pt x="1417339" y="-1144"/>
                  <a:pt x="2531359" y="21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 rtlCol="0">
            <a:no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sl-SI" smtClean="0"/>
              <a:t>Kliknite ikono, če želite dodati sliko</a:t>
            </a:r>
            <a:endParaRPr lang="sl-SI" dirty="0"/>
          </a:p>
        </p:txBody>
      </p:sp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>
          <a:xfrm>
            <a:off x="7010400" y="2245995"/>
            <a:ext cx="3657600" cy="2194560"/>
          </a:xfrm>
        </p:spPr>
        <p:txBody>
          <a:bodyPr rtlCol="0">
            <a:normAutofit/>
          </a:bodyPr>
          <a:lstStyle>
            <a:lvl1pPr marL="0" indent="0" rtl="0">
              <a:spcBef>
                <a:spcPts val="1200"/>
              </a:spcBef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6" name="Označba mesta za nogo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sl-SI" dirty="0" smtClean="0"/>
              <a:t>Dodajte nogo</a:t>
            </a:r>
            <a:endParaRPr lang="sl-SI" dirty="0"/>
          </a:p>
        </p:txBody>
      </p:sp>
      <p:sp>
        <p:nvSpPr>
          <p:cNvPr id="5" name="Označba mesta za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5440745-BD35-4B97-AB0A-AC05DD6FCCFA}" type="datetime1">
              <a:rPr lang="sl-SI" smtClean="0"/>
              <a:t>24.5.2020</a:t>
            </a:fld>
            <a:endParaRPr lang="sl-SI" dirty="0"/>
          </a:p>
        </p:txBody>
      </p:sp>
      <p:sp>
        <p:nvSpPr>
          <p:cNvPr id="7" name="Označba mesta za številko diapoz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89D71E3-7D81-4C24-B9D8-6B108755C64C}" type="slidenum">
              <a:rPr lang="sl-SI" smtClean="0"/>
              <a:t>‹#›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651318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lika 6"/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" t="511" r="525" b="2999"/>
          <a:stretch/>
        </p:blipFill>
        <p:spPr>
          <a:xfrm>
            <a:off x="0" y="0"/>
            <a:ext cx="12188826" cy="6858000"/>
          </a:xfrm>
          <a:prstGeom prst="rect">
            <a:avLst/>
          </a:prstGeom>
        </p:spPr>
      </p:pic>
      <p:sp>
        <p:nvSpPr>
          <p:cNvPr id="2" name="Označba mesta za naslov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9829800" cy="108267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sl-SI" dirty="0" smtClean="0"/>
              <a:t>Kliknite, če želite urediti slog naslova matrice</a:t>
            </a:r>
            <a:endParaRPr lang="sl-SI" dirty="0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1524000" y="1828800"/>
            <a:ext cx="91440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dirty="0" smtClean="0"/>
              <a:t>Uredite sloge besedila matrice</a:t>
            </a:r>
          </a:p>
          <a:p>
            <a:pPr lvl="1" rtl="0"/>
            <a:r>
              <a:rPr lang="sl-SI" noProof="0" dirty="0" smtClean="0"/>
              <a:t>Druga raven</a:t>
            </a:r>
          </a:p>
          <a:p>
            <a:pPr lvl="2" rtl="0"/>
            <a:r>
              <a:rPr lang="sl-SI" noProof="0" dirty="0" smtClean="0"/>
              <a:t>Tretja raven</a:t>
            </a:r>
          </a:p>
          <a:p>
            <a:pPr lvl="3" rtl="0"/>
            <a:r>
              <a:rPr lang="sl-SI" noProof="0" dirty="0" smtClean="0"/>
              <a:t>Četrta raven</a:t>
            </a:r>
          </a:p>
          <a:p>
            <a:pPr lvl="4" rtl="0"/>
            <a:r>
              <a:rPr lang="sl-SI" noProof="0" dirty="0" smtClean="0"/>
              <a:t>Peta raven</a:t>
            </a:r>
            <a:endParaRPr lang="sl-SI" noProof="0" dirty="0"/>
          </a:p>
        </p:txBody>
      </p:sp>
      <p:sp>
        <p:nvSpPr>
          <p:cNvPr id="5" name="Označba mesta za nogo 4"/>
          <p:cNvSpPr>
            <a:spLocks noGrp="1"/>
          </p:cNvSpPr>
          <p:nvPr>
            <p:ph type="ftr" sz="quarter" idx="3"/>
          </p:nvPr>
        </p:nvSpPr>
        <p:spPr>
          <a:xfrm>
            <a:off x="2209800" y="6416675"/>
            <a:ext cx="457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pPr rtl="0"/>
            <a:r>
              <a:rPr lang="sl-SI" dirty="0" smtClean="0"/>
              <a:t>Dodajte nogo</a:t>
            </a:r>
            <a:endParaRPr lang="sl-SI" dirty="0"/>
          </a:p>
        </p:txBody>
      </p:sp>
      <p:sp>
        <p:nvSpPr>
          <p:cNvPr id="4" name="Označba mesta za datum 3"/>
          <p:cNvSpPr>
            <a:spLocks noGrp="1"/>
          </p:cNvSpPr>
          <p:nvPr>
            <p:ph type="dt" sz="half" idx="2"/>
          </p:nvPr>
        </p:nvSpPr>
        <p:spPr>
          <a:xfrm>
            <a:off x="7010400" y="6416675"/>
            <a:ext cx="1371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pPr rtl="0"/>
            <a:fld id="{B8F26A91-451C-46F4-8AA6-67A3B48251F9}" type="datetime1">
              <a:rPr lang="sl-SI" smtClean="0"/>
              <a:t>24.5.2020</a:t>
            </a:fld>
            <a:endParaRPr lang="sl-SI" dirty="0"/>
          </a:p>
        </p:txBody>
      </p:sp>
      <p:sp>
        <p:nvSpPr>
          <p:cNvPr id="6" name="Označba mesta za številko diapozitiva 5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838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pPr rtl="0"/>
            <a:fld id="{289D71E3-7D81-4C24-B9D8-6B108755C64C}" type="slidenum">
              <a:rPr lang="sl-SI" smtClean="0"/>
              <a:pPr/>
              <a:t>‹#›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3616545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2" r:id="rId11"/>
    <p:sldLayoutId id="2147483661" r:id="rId12"/>
    <p:sldLayoutId id="2147483658" r:id="rId13"/>
    <p:sldLayoutId id="2147483659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8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1430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6002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8288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media" Target="../media/media5.m4a"/><Relationship Id="rId7" Type="http://schemas.openxmlformats.org/officeDocument/2006/relationships/image" Target="../media/image6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6.xml"/><Relationship Id="rId4" Type="http://schemas.openxmlformats.org/officeDocument/2006/relationships/audio" Target="../media/media5.m4a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media" Target="../media/media8.m4a"/><Relationship Id="rId7" Type="http://schemas.openxmlformats.org/officeDocument/2006/relationships/image" Target="../media/image6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6.xml"/><Relationship Id="rId4" Type="http://schemas.openxmlformats.org/officeDocument/2006/relationships/audio" Target="../media/media8.m4a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4079776" y="533400"/>
            <a:ext cx="5216624" cy="2823592"/>
          </a:xfrm>
        </p:spPr>
        <p:txBody>
          <a:bodyPr rtlCol="0">
            <a:normAutofit/>
          </a:bodyPr>
          <a:lstStyle/>
          <a:p>
            <a:pPr rtl="0"/>
            <a:r>
              <a:rPr lang="sl-SI" sz="6000" b="1" dirty="0" smtClean="0">
                <a:solidFill>
                  <a:srgbClr val="FF0000"/>
                </a:solidFill>
              </a:rPr>
              <a:t>Premi govor</a:t>
            </a:r>
            <a:endParaRPr lang="sl-SI" sz="6000" b="1" dirty="0">
              <a:solidFill>
                <a:srgbClr val="FF0000"/>
              </a:solidFill>
            </a:endParaRPr>
          </a:p>
        </p:txBody>
      </p:sp>
      <p:pic>
        <p:nvPicPr>
          <p:cNvPr id="3" name="Posnet zv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200725" y="3933056"/>
            <a:ext cx="487363" cy="487363"/>
          </a:xfrm>
          <a:prstGeom prst="rect">
            <a:avLst/>
          </a:prstGeom>
          <a:solidFill>
            <a:srgbClr val="FF0000"/>
          </a:solidFill>
        </p:spPr>
      </p:pic>
    </p:spTree>
    <p:extLst>
      <p:ext uri="{BB962C8B-B14F-4D97-AF65-F5344CB8AC3E}">
        <p14:creationId xmlns:p14="http://schemas.microsoft.com/office/powerpoint/2010/main" val="2798047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2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3"/>
          <p:cNvSpPr>
            <a:spLocks noGrp="1"/>
          </p:cNvSpPr>
          <p:nvPr>
            <p:ph type="title"/>
          </p:nvPr>
        </p:nvSpPr>
        <p:spPr>
          <a:xfrm>
            <a:off x="838200" y="365126"/>
            <a:ext cx="9829800" cy="4504034"/>
          </a:xfrm>
        </p:spPr>
        <p:txBody>
          <a:bodyPr/>
          <a:lstStyle/>
          <a:p>
            <a:r>
              <a:rPr lang="sl-SI" dirty="0" smtClean="0"/>
              <a:t>V odvisnem govoru </a:t>
            </a:r>
            <a:r>
              <a:rPr lang="sl-SI" b="1" dirty="0" smtClean="0"/>
              <a:t>obnovimo</a:t>
            </a:r>
            <a:r>
              <a:rPr lang="sl-SI" dirty="0" smtClean="0"/>
              <a:t> vsebino, ki </a:t>
            </a:r>
            <a:r>
              <a:rPr lang="sl-SI" dirty="0" smtClean="0"/>
              <a:t>jo</a:t>
            </a:r>
            <a:r>
              <a:rPr lang="sl-SI" dirty="0" smtClean="0"/>
              <a:t> </a:t>
            </a:r>
            <a:r>
              <a:rPr lang="sl-SI" dirty="0" smtClean="0"/>
              <a:t>je nekdo izrekel. Med stavkoma v odvisnem govoru vedno stoji </a:t>
            </a:r>
            <a:r>
              <a:rPr lang="sl-SI" u="sng" dirty="0" smtClean="0"/>
              <a:t>vejica</a:t>
            </a:r>
            <a:r>
              <a:rPr lang="sl-SI" dirty="0" smtClean="0"/>
              <a:t>, na koncu pa </a:t>
            </a:r>
            <a:r>
              <a:rPr lang="sl-SI" u="sng" dirty="0" smtClean="0"/>
              <a:t>pika</a:t>
            </a:r>
            <a:r>
              <a:rPr lang="sl-SI" dirty="0" smtClean="0"/>
              <a:t>, </a:t>
            </a:r>
            <a:r>
              <a:rPr lang="sl-SI" u="sng" dirty="0" smtClean="0"/>
              <a:t>narekovajev ni</a:t>
            </a:r>
            <a:r>
              <a:rPr lang="sl-SI" dirty="0" smtClean="0"/>
              <a:t>.</a:t>
            </a:r>
            <a:br>
              <a:rPr lang="sl-SI" dirty="0" smtClean="0"/>
            </a:br>
            <a:r>
              <a:rPr lang="sl-SI" dirty="0"/>
              <a:t/>
            </a:r>
            <a:br>
              <a:rPr lang="sl-SI" dirty="0"/>
            </a:br>
            <a:r>
              <a:rPr lang="sl-SI" dirty="0" smtClean="0">
                <a:solidFill>
                  <a:srgbClr val="FF0000"/>
                </a:solidFill>
              </a:rPr>
              <a:t>Premi govor</a:t>
            </a:r>
            <a:r>
              <a:rPr lang="sl-SI" dirty="0" smtClean="0"/>
              <a:t>:</a:t>
            </a:r>
            <a:br>
              <a:rPr lang="sl-SI" dirty="0" smtClean="0"/>
            </a:br>
            <a:r>
              <a:rPr lang="sl-SI" dirty="0" smtClean="0"/>
              <a:t>Povedal mi je: „Veselim se počitnic.“</a:t>
            </a:r>
            <a:br>
              <a:rPr lang="sl-SI" dirty="0" smtClean="0"/>
            </a:br>
            <a:r>
              <a:rPr lang="sl-SI" dirty="0"/>
              <a:t/>
            </a:r>
            <a:br>
              <a:rPr lang="sl-SI" dirty="0"/>
            </a:br>
            <a:r>
              <a:rPr lang="sl-SI" dirty="0" smtClean="0">
                <a:solidFill>
                  <a:srgbClr val="FF0000"/>
                </a:solidFill>
              </a:rPr>
              <a:t>Odvisni govor</a:t>
            </a:r>
            <a:r>
              <a:rPr lang="sl-SI" dirty="0" smtClean="0"/>
              <a:t>:</a:t>
            </a:r>
            <a:br>
              <a:rPr lang="sl-SI" dirty="0" smtClean="0"/>
            </a:br>
            <a:r>
              <a:rPr lang="sl-SI" dirty="0" smtClean="0"/>
              <a:t>Povedal mi je</a:t>
            </a:r>
            <a:r>
              <a:rPr lang="sl-SI" dirty="0" smtClean="0">
                <a:solidFill>
                  <a:srgbClr val="FF0000"/>
                </a:solidFill>
              </a:rPr>
              <a:t>,</a:t>
            </a:r>
            <a:r>
              <a:rPr lang="sl-SI" dirty="0" smtClean="0"/>
              <a:t> da se veseli počitnic</a:t>
            </a:r>
            <a:r>
              <a:rPr lang="sl-SI" dirty="0" smtClean="0">
                <a:solidFill>
                  <a:srgbClr val="FF0000"/>
                </a:solidFill>
              </a:rPr>
              <a:t>.</a:t>
            </a:r>
            <a:endParaRPr lang="sl-SI" dirty="0">
              <a:solidFill>
                <a:srgbClr val="FF0000"/>
              </a:solidFill>
            </a:endParaRPr>
          </a:p>
        </p:txBody>
      </p:sp>
      <p:pic>
        <p:nvPicPr>
          <p:cNvPr id="2" name="Posnet zv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272464" y="1988840"/>
            <a:ext cx="487363" cy="487363"/>
          </a:xfrm>
          <a:prstGeom prst="rect">
            <a:avLst/>
          </a:prstGeom>
          <a:solidFill>
            <a:srgbClr val="FF0000"/>
          </a:solidFill>
        </p:spPr>
      </p:pic>
    </p:spTree>
    <p:extLst>
      <p:ext uri="{BB962C8B-B14F-4D97-AF65-F5344CB8AC3E}">
        <p14:creationId xmlns:p14="http://schemas.microsoft.com/office/powerpoint/2010/main" val="3005479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37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9829800" cy="4576042"/>
          </a:xfrm>
        </p:spPr>
        <p:txBody>
          <a:bodyPr/>
          <a:lstStyle/>
          <a:p>
            <a:r>
              <a:rPr lang="sl-SI" dirty="0" smtClean="0"/>
              <a:t>Včasih je pri pretvorbi premega govora v odvisnega spremeniti obliko glagolov in zaimkov.</a:t>
            </a:r>
            <a:br>
              <a:rPr lang="sl-SI" dirty="0" smtClean="0"/>
            </a:br>
            <a:r>
              <a:rPr lang="sl-SI" dirty="0"/>
              <a:t/>
            </a:r>
            <a:br>
              <a:rPr lang="sl-SI" dirty="0"/>
            </a:br>
            <a:r>
              <a:rPr lang="sl-SI" dirty="0" smtClean="0">
                <a:solidFill>
                  <a:schemeClr val="accent2">
                    <a:lumMod val="75000"/>
                  </a:schemeClr>
                </a:solidFill>
              </a:rPr>
              <a:t>Premi govor</a:t>
            </a:r>
            <a:r>
              <a:rPr lang="sl-SI" dirty="0" smtClean="0"/>
              <a:t>:</a:t>
            </a:r>
            <a:br>
              <a:rPr lang="sl-SI" dirty="0" smtClean="0"/>
            </a:br>
            <a:r>
              <a:rPr lang="sl-SI" dirty="0" smtClean="0"/>
              <a:t>Sestra me je vprašala: „Zakaj </a:t>
            </a:r>
            <a:r>
              <a:rPr lang="sl-SI" dirty="0" smtClean="0">
                <a:solidFill>
                  <a:srgbClr val="FF0000"/>
                </a:solidFill>
              </a:rPr>
              <a:t>me</a:t>
            </a:r>
            <a:r>
              <a:rPr lang="sl-SI" dirty="0" smtClean="0"/>
              <a:t> gleda</a:t>
            </a:r>
            <a:r>
              <a:rPr lang="sl-SI" dirty="0" smtClean="0">
                <a:solidFill>
                  <a:schemeClr val="accent2">
                    <a:lumMod val="75000"/>
                  </a:schemeClr>
                </a:solidFill>
              </a:rPr>
              <a:t>š</a:t>
            </a:r>
            <a:r>
              <a:rPr lang="sl-SI" dirty="0" smtClean="0"/>
              <a:t>?“</a:t>
            </a:r>
            <a:br>
              <a:rPr lang="sl-SI" dirty="0" smtClean="0"/>
            </a:br>
            <a:r>
              <a:rPr lang="sl-SI" dirty="0"/>
              <a:t/>
            </a:r>
            <a:br>
              <a:rPr lang="sl-SI" dirty="0"/>
            </a:br>
            <a:r>
              <a:rPr lang="sl-SI" dirty="0" smtClean="0">
                <a:solidFill>
                  <a:schemeClr val="accent2">
                    <a:lumMod val="75000"/>
                  </a:schemeClr>
                </a:solidFill>
              </a:rPr>
              <a:t>pretvorba v odvisni govor</a:t>
            </a:r>
            <a:r>
              <a:rPr lang="sl-SI" dirty="0" smtClean="0"/>
              <a:t>:</a:t>
            </a:r>
            <a:br>
              <a:rPr lang="sl-SI" dirty="0" smtClean="0"/>
            </a:br>
            <a:r>
              <a:rPr lang="sl-SI" dirty="0" smtClean="0"/>
              <a:t>Sestra me je vprašala, zakaj </a:t>
            </a:r>
            <a:r>
              <a:rPr lang="sl-SI" dirty="0" smtClean="0">
                <a:solidFill>
                  <a:srgbClr val="FF0000"/>
                </a:solidFill>
              </a:rPr>
              <a:t>jo</a:t>
            </a:r>
            <a:r>
              <a:rPr lang="sl-SI" dirty="0" smtClean="0"/>
              <a:t> gleda</a:t>
            </a:r>
            <a:r>
              <a:rPr lang="sl-SI" dirty="0" smtClean="0">
                <a:solidFill>
                  <a:schemeClr val="accent2">
                    <a:lumMod val="75000"/>
                  </a:schemeClr>
                </a:solidFill>
              </a:rPr>
              <a:t>m</a:t>
            </a:r>
            <a:r>
              <a:rPr lang="sl-SI" dirty="0" smtClean="0"/>
              <a:t>.</a:t>
            </a:r>
            <a:endParaRPr lang="sl-SI" dirty="0"/>
          </a:p>
        </p:txBody>
      </p:sp>
      <p:pic>
        <p:nvPicPr>
          <p:cNvPr id="3" name="Posnet zv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624392" y="2409465"/>
            <a:ext cx="487363" cy="487363"/>
          </a:xfrm>
          <a:prstGeom prst="rect">
            <a:avLst/>
          </a:prstGeom>
          <a:solidFill>
            <a:srgbClr val="FF0000"/>
          </a:solidFill>
        </p:spPr>
      </p:pic>
    </p:spTree>
    <p:extLst>
      <p:ext uri="{BB962C8B-B14F-4D97-AF65-F5344CB8AC3E}">
        <p14:creationId xmlns:p14="http://schemas.microsoft.com/office/powerpoint/2010/main" val="4124154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53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9829800" cy="4360018"/>
          </a:xfrm>
        </p:spPr>
        <p:txBody>
          <a:bodyPr/>
          <a:lstStyle/>
          <a:p>
            <a:r>
              <a:rPr lang="sl-SI" dirty="0" smtClean="0"/>
              <a:t>Pretvorba odvisnega govora v premi govor</a:t>
            </a:r>
            <a:br>
              <a:rPr lang="sl-SI" dirty="0" smtClean="0"/>
            </a:br>
            <a:r>
              <a:rPr lang="sl-SI" dirty="0" smtClean="0"/>
              <a:t/>
            </a:r>
            <a:br>
              <a:rPr lang="sl-SI" dirty="0" smtClean="0"/>
            </a:br>
            <a:r>
              <a:rPr lang="sl-SI" dirty="0" smtClean="0">
                <a:solidFill>
                  <a:schemeClr val="accent2">
                    <a:lumMod val="75000"/>
                  </a:schemeClr>
                </a:solidFill>
              </a:rPr>
              <a:t>odvisni govor:</a:t>
            </a:r>
            <a:r>
              <a:rPr lang="sl-SI" dirty="0"/>
              <a:t/>
            </a:r>
            <a:br>
              <a:rPr lang="sl-SI" dirty="0"/>
            </a:br>
            <a:r>
              <a:rPr lang="sl-SI" dirty="0" smtClean="0"/>
              <a:t>Oče mi je ukazal, naj pospravim kolo.</a:t>
            </a:r>
            <a:br>
              <a:rPr lang="sl-SI" dirty="0" smtClean="0"/>
            </a:br>
            <a:r>
              <a:rPr lang="sl-SI" dirty="0"/>
              <a:t/>
            </a:r>
            <a:br>
              <a:rPr lang="sl-SI" dirty="0"/>
            </a:br>
            <a:r>
              <a:rPr lang="sl-SI" dirty="0">
                <a:solidFill>
                  <a:schemeClr val="accent2">
                    <a:lumMod val="75000"/>
                  </a:schemeClr>
                </a:solidFill>
              </a:rPr>
              <a:t>p</a:t>
            </a:r>
            <a:r>
              <a:rPr lang="sl-SI" dirty="0" smtClean="0">
                <a:solidFill>
                  <a:schemeClr val="accent2">
                    <a:lumMod val="75000"/>
                  </a:schemeClr>
                </a:solidFill>
              </a:rPr>
              <a:t>retvorba v premi govor:</a:t>
            </a:r>
            <a:r>
              <a:rPr lang="sl-SI" dirty="0" smtClean="0"/>
              <a:t/>
            </a:r>
            <a:br>
              <a:rPr lang="sl-SI" dirty="0" smtClean="0"/>
            </a:br>
            <a:r>
              <a:rPr lang="sl-SI" dirty="0" smtClean="0"/>
              <a:t>Oče mi je ukazal: „Pospravi kolo!“</a:t>
            </a:r>
            <a:br>
              <a:rPr lang="sl-SI" dirty="0" smtClean="0"/>
            </a:br>
            <a:endParaRPr lang="sl-SI" dirty="0"/>
          </a:p>
        </p:txBody>
      </p:sp>
      <p:pic>
        <p:nvPicPr>
          <p:cNvPr id="3" name="Posnet zv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624392" y="1484784"/>
            <a:ext cx="487363" cy="487363"/>
          </a:xfrm>
          <a:prstGeom prst="rect">
            <a:avLst/>
          </a:prstGeom>
          <a:solidFill>
            <a:srgbClr val="FF0000"/>
          </a:solidFill>
        </p:spPr>
      </p:pic>
    </p:spTree>
    <p:extLst>
      <p:ext uri="{BB962C8B-B14F-4D97-AF65-F5344CB8AC3E}">
        <p14:creationId xmlns:p14="http://schemas.microsoft.com/office/powerpoint/2010/main" val="355920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44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sl-SI" dirty="0" smtClean="0"/>
              <a:t>                              Kaj bi rekli otroci na sliki?</a:t>
            </a:r>
            <a:endParaRPr lang="sl-SI" dirty="0"/>
          </a:p>
        </p:txBody>
      </p:sp>
      <p:sp>
        <p:nvSpPr>
          <p:cNvPr id="3" name="Označba mesta za besedilo 2"/>
          <p:cNvSpPr>
            <a:spLocks noGrp="1"/>
          </p:cNvSpPr>
          <p:nvPr>
            <p:ph type="body" sz="half" idx="2"/>
          </p:nvPr>
        </p:nvSpPr>
        <p:spPr>
          <a:xfrm>
            <a:off x="983432" y="2060848"/>
            <a:ext cx="5616624" cy="2592288"/>
          </a:xfrm>
        </p:spPr>
        <p:txBody>
          <a:bodyPr rtlCol="0"/>
          <a:lstStyle/>
          <a:p>
            <a:pPr rtl="0"/>
            <a:r>
              <a:rPr lang="sl-SI" dirty="0" smtClean="0">
                <a:solidFill>
                  <a:schemeClr val="tx2"/>
                </a:solidFill>
              </a:rPr>
              <a:t>Lina bi zaklicala: „Prihajam!“</a:t>
            </a:r>
          </a:p>
          <a:p>
            <a:pPr rtl="0"/>
            <a:endParaRPr lang="sl-SI" dirty="0" smtClean="0">
              <a:solidFill>
                <a:schemeClr val="tx2"/>
              </a:solidFill>
            </a:endParaRPr>
          </a:p>
          <a:p>
            <a:pPr rtl="0"/>
            <a:r>
              <a:rPr lang="sl-SI" dirty="0" smtClean="0">
                <a:solidFill>
                  <a:schemeClr val="tx2"/>
                </a:solidFill>
              </a:rPr>
              <a:t>George bi se zbal: „Zvezki mi bodo padli!“</a:t>
            </a:r>
          </a:p>
          <a:p>
            <a:pPr rtl="0"/>
            <a:endParaRPr lang="sl-SI" dirty="0" smtClean="0">
              <a:solidFill>
                <a:schemeClr val="tx2"/>
              </a:solidFill>
            </a:endParaRPr>
          </a:p>
          <a:p>
            <a:pPr rtl="0"/>
            <a:r>
              <a:rPr lang="sl-SI" dirty="0" smtClean="0">
                <a:solidFill>
                  <a:schemeClr val="tx2"/>
                </a:solidFill>
              </a:rPr>
              <a:t>Rožle bi se pohvalil: „Poglejte moje potrebščine!“</a:t>
            </a:r>
            <a:endParaRPr lang="sl-SI" dirty="0">
              <a:solidFill>
                <a:schemeClr val="tx2"/>
              </a:solidFill>
            </a:endParaRPr>
          </a:p>
        </p:txBody>
      </p:sp>
      <p:pic>
        <p:nvPicPr>
          <p:cNvPr id="4" name="Posnet zv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84232" y="2060848"/>
            <a:ext cx="487363" cy="487363"/>
          </a:xfrm>
          <a:prstGeom prst="rect">
            <a:avLst/>
          </a:prstGeom>
          <a:solidFill>
            <a:srgbClr val="FF0000"/>
          </a:solidFill>
        </p:spPr>
      </p:pic>
    </p:spTree>
    <p:extLst>
      <p:ext uri="{BB962C8B-B14F-4D97-AF65-F5344CB8AC3E}">
        <p14:creationId xmlns:p14="http://schemas.microsoft.com/office/powerpoint/2010/main" val="2333893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26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2639616" y="533400"/>
            <a:ext cx="8028384" cy="1828800"/>
          </a:xfrm>
        </p:spPr>
        <p:txBody>
          <a:bodyPr rtlCol="0"/>
          <a:lstStyle/>
          <a:p>
            <a:pPr rtl="0"/>
            <a:r>
              <a:rPr lang="sl-SI" dirty="0" smtClean="0"/>
              <a:t>Premi govor je besedilo, ki je sestavljeno iz:</a:t>
            </a:r>
            <a:endParaRPr lang="sl-SI" dirty="0"/>
          </a:p>
        </p:txBody>
      </p:sp>
      <p:sp>
        <p:nvSpPr>
          <p:cNvPr id="3" name="Označba mesta za besedilo 2"/>
          <p:cNvSpPr>
            <a:spLocks noGrp="1"/>
          </p:cNvSpPr>
          <p:nvPr>
            <p:ph type="body" idx="1"/>
          </p:nvPr>
        </p:nvSpPr>
        <p:spPr>
          <a:xfrm>
            <a:off x="4727848" y="2438400"/>
            <a:ext cx="4111352" cy="2142728"/>
          </a:xfrm>
        </p:spPr>
        <p:txBody>
          <a:bodyPr rtlCol="0">
            <a:normAutofit/>
          </a:bodyPr>
          <a:lstStyle/>
          <a:p>
            <a:pPr rtl="0"/>
            <a:r>
              <a:rPr lang="sl-SI" dirty="0">
                <a:solidFill>
                  <a:schemeClr val="accent4">
                    <a:lumMod val="50000"/>
                  </a:schemeClr>
                </a:solidFill>
              </a:rPr>
              <a:t>s</a:t>
            </a:r>
            <a:r>
              <a:rPr lang="sl-SI" dirty="0" smtClean="0">
                <a:solidFill>
                  <a:schemeClr val="accent4">
                    <a:lumMod val="50000"/>
                  </a:schemeClr>
                </a:solidFill>
              </a:rPr>
              <a:t>premnega stavka</a:t>
            </a:r>
          </a:p>
          <a:p>
            <a:pPr rtl="0"/>
            <a:r>
              <a:rPr lang="sl-SI" dirty="0" smtClean="0">
                <a:solidFill>
                  <a:schemeClr val="tx2"/>
                </a:solidFill>
              </a:rPr>
              <a:t>             in</a:t>
            </a:r>
          </a:p>
          <a:p>
            <a:pPr rtl="0"/>
            <a:r>
              <a:rPr lang="sl-SI" dirty="0">
                <a:solidFill>
                  <a:srgbClr val="FF3300"/>
                </a:solidFill>
              </a:rPr>
              <a:t>d</a:t>
            </a:r>
            <a:r>
              <a:rPr lang="sl-SI" dirty="0" smtClean="0">
                <a:solidFill>
                  <a:srgbClr val="FF3300"/>
                </a:solidFill>
              </a:rPr>
              <a:t>obesednega navedka</a:t>
            </a:r>
            <a:r>
              <a:rPr lang="sl-SI" dirty="0" smtClean="0"/>
              <a:t>.</a:t>
            </a:r>
            <a:endParaRPr lang="sl-SI" dirty="0"/>
          </a:p>
        </p:txBody>
      </p:sp>
      <p:pic>
        <p:nvPicPr>
          <p:cNvPr id="5" name="Posnet zv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768408" y="836712"/>
            <a:ext cx="487363" cy="487363"/>
          </a:xfrm>
          <a:prstGeom prst="rect">
            <a:avLst/>
          </a:prstGeom>
          <a:solidFill>
            <a:srgbClr val="FF0000"/>
          </a:solidFill>
        </p:spPr>
      </p:pic>
    </p:spTree>
    <p:extLst>
      <p:ext uri="{BB962C8B-B14F-4D97-AF65-F5344CB8AC3E}">
        <p14:creationId xmlns:p14="http://schemas.microsoft.com/office/powerpoint/2010/main" val="684342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18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9829800" cy="4648050"/>
          </a:xfrm>
        </p:spPr>
        <p:txBody>
          <a:bodyPr rtlCol="0"/>
          <a:lstStyle/>
          <a:p>
            <a:pPr rtl="0"/>
            <a:r>
              <a:rPr lang="sl-SI" dirty="0" smtClean="0"/>
              <a:t>Poglejmo, kaj je </a:t>
            </a:r>
            <a:r>
              <a:rPr lang="sl-SI" dirty="0" smtClean="0">
                <a:solidFill>
                  <a:schemeClr val="accent4">
                    <a:lumMod val="50000"/>
                  </a:schemeClr>
                </a:solidFill>
              </a:rPr>
              <a:t>spremni stavek</a:t>
            </a:r>
            <a:r>
              <a:rPr lang="sl-SI" dirty="0" smtClean="0"/>
              <a:t> in kaj </a:t>
            </a:r>
            <a:r>
              <a:rPr lang="sl-SI" dirty="0" smtClean="0">
                <a:solidFill>
                  <a:srgbClr val="FF3300"/>
                </a:solidFill>
              </a:rPr>
              <a:t>dobesedni navedek</a:t>
            </a:r>
            <a:r>
              <a:rPr lang="sl-SI" dirty="0" smtClean="0"/>
              <a:t>.</a:t>
            </a:r>
            <a:br>
              <a:rPr lang="sl-SI" dirty="0" smtClean="0"/>
            </a:br>
            <a:r>
              <a:rPr lang="sl-SI" dirty="0"/>
              <a:t/>
            </a:r>
            <a:br>
              <a:rPr lang="sl-SI" dirty="0"/>
            </a:br>
            <a:r>
              <a:rPr lang="sl-SI" dirty="0" smtClean="0"/>
              <a:t/>
            </a:r>
            <a:br>
              <a:rPr lang="sl-SI" dirty="0" smtClean="0"/>
            </a:br>
            <a:r>
              <a:rPr lang="sl-SI" dirty="0"/>
              <a:t/>
            </a:r>
            <a:br>
              <a:rPr lang="sl-SI" dirty="0"/>
            </a:br>
            <a:r>
              <a:rPr lang="sl-SI" dirty="0" smtClean="0">
                <a:solidFill>
                  <a:schemeClr val="accent4">
                    <a:lumMod val="50000"/>
                  </a:schemeClr>
                </a:solidFill>
              </a:rPr>
              <a:t>Ana mi je povedala:</a:t>
            </a:r>
            <a:r>
              <a:rPr lang="sl-SI" dirty="0" smtClean="0"/>
              <a:t> </a:t>
            </a:r>
            <a:r>
              <a:rPr lang="sl-SI" dirty="0" smtClean="0">
                <a:solidFill>
                  <a:srgbClr val="FF3300"/>
                </a:solidFill>
              </a:rPr>
              <a:t>„Včeraj sem bila na Bledu.“</a:t>
            </a:r>
            <a:r>
              <a:rPr lang="sl-SI" dirty="0" smtClean="0"/>
              <a:t/>
            </a:r>
            <a:br>
              <a:rPr lang="sl-SI" dirty="0" smtClean="0"/>
            </a:br>
            <a:r>
              <a:rPr lang="sl-SI" dirty="0" smtClean="0"/>
              <a:t>    </a:t>
            </a:r>
            <a:r>
              <a:rPr lang="sl-SI" sz="2000" dirty="0" smtClean="0"/>
              <a:t>spremni stavek</a:t>
            </a:r>
            <a:r>
              <a:rPr lang="sl-SI" dirty="0" smtClean="0"/>
              <a:t>                            </a:t>
            </a:r>
            <a:r>
              <a:rPr lang="sl-SI" sz="2000" dirty="0" smtClean="0"/>
              <a:t>dobesedni navedek</a:t>
            </a:r>
            <a:r>
              <a:rPr lang="sl-SI" dirty="0" smtClean="0"/>
              <a:t/>
            </a:r>
            <a:br>
              <a:rPr lang="sl-SI" dirty="0" smtClean="0"/>
            </a:br>
            <a:r>
              <a:rPr lang="sl-SI" dirty="0"/>
              <a:t/>
            </a:r>
            <a:br>
              <a:rPr lang="sl-SI" dirty="0"/>
            </a:br>
            <a:endParaRPr lang="sl-SI" dirty="0"/>
          </a:p>
        </p:txBody>
      </p:sp>
      <p:pic>
        <p:nvPicPr>
          <p:cNvPr id="3" name="Posnet zv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984432" y="1916832"/>
            <a:ext cx="487363" cy="487363"/>
          </a:xfrm>
          <a:prstGeom prst="rect">
            <a:avLst/>
          </a:prstGeom>
          <a:solidFill>
            <a:srgbClr val="FF0000"/>
          </a:solidFill>
        </p:spPr>
      </p:pic>
      <p:pic>
        <p:nvPicPr>
          <p:cNvPr id="4" name="Posnet zv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984432" y="2852936"/>
            <a:ext cx="487363" cy="487363"/>
          </a:xfrm>
          <a:prstGeom prst="rect">
            <a:avLst/>
          </a:prstGeom>
          <a:solidFill>
            <a:srgbClr val="FF0000"/>
          </a:solidFill>
        </p:spPr>
      </p:pic>
    </p:spTree>
    <p:extLst>
      <p:ext uri="{BB962C8B-B14F-4D97-AF65-F5344CB8AC3E}">
        <p14:creationId xmlns:p14="http://schemas.microsoft.com/office/powerpoint/2010/main" val="2200335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5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73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9829800" cy="4576042"/>
          </a:xfrm>
        </p:spPr>
        <p:txBody>
          <a:bodyPr/>
          <a:lstStyle/>
          <a:p>
            <a:r>
              <a:rPr lang="sl-SI" dirty="0" smtClean="0">
                <a:solidFill>
                  <a:schemeClr val="accent4">
                    <a:lumMod val="50000"/>
                  </a:schemeClr>
                </a:solidFill>
              </a:rPr>
              <a:t>Spremni stavek</a:t>
            </a:r>
            <a:r>
              <a:rPr lang="sl-SI" dirty="0" smtClean="0"/>
              <a:t> nam pove, </a:t>
            </a:r>
            <a:r>
              <a:rPr lang="sl-SI" b="1" dirty="0" smtClean="0"/>
              <a:t>kdo</a:t>
            </a:r>
            <a:r>
              <a:rPr lang="sl-SI" dirty="0" smtClean="0"/>
              <a:t> je rekel, </a:t>
            </a:r>
            <a:r>
              <a:rPr lang="sl-SI" b="1" dirty="0" smtClean="0"/>
              <a:t>komu</a:t>
            </a:r>
            <a:r>
              <a:rPr lang="sl-SI" dirty="0" smtClean="0"/>
              <a:t>, </a:t>
            </a:r>
            <a:r>
              <a:rPr lang="sl-SI" b="1" dirty="0" smtClean="0"/>
              <a:t>kdaj</a:t>
            </a:r>
            <a:r>
              <a:rPr lang="sl-SI" dirty="0" smtClean="0"/>
              <a:t> in </a:t>
            </a:r>
            <a:r>
              <a:rPr lang="sl-SI" b="1" dirty="0" smtClean="0"/>
              <a:t>na kakšen način/kako</a:t>
            </a:r>
            <a:r>
              <a:rPr lang="sl-SI" dirty="0" smtClean="0"/>
              <a:t>.</a:t>
            </a:r>
            <a:br>
              <a:rPr lang="sl-SI" dirty="0" smtClean="0"/>
            </a:br>
            <a:r>
              <a:rPr lang="sl-SI" dirty="0" smtClean="0"/>
              <a:t/>
            </a:r>
            <a:br>
              <a:rPr lang="sl-SI" dirty="0" smtClean="0"/>
            </a:br>
            <a:r>
              <a:rPr lang="sl-SI" dirty="0"/>
              <a:t/>
            </a:r>
            <a:br>
              <a:rPr lang="sl-SI" dirty="0"/>
            </a:br>
            <a:r>
              <a:rPr lang="sl-SI" dirty="0" smtClean="0">
                <a:solidFill>
                  <a:srgbClr val="FF3300"/>
                </a:solidFill>
              </a:rPr>
              <a:t>Dobesedni navedek </a:t>
            </a:r>
            <a:r>
              <a:rPr lang="sl-SI" dirty="0" smtClean="0"/>
              <a:t>pa je vedno v narekovajih in </a:t>
            </a:r>
            <a:r>
              <a:rPr lang="sl-SI" b="1" dirty="0" smtClean="0"/>
              <a:t>pove točno, kaj je rekel.</a:t>
            </a:r>
            <a:r>
              <a:rPr lang="sl-SI" dirty="0" smtClean="0"/>
              <a:t/>
            </a:r>
            <a:br>
              <a:rPr lang="sl-SI" dirty="0" smtClean="0"/>
            </a:br>
            <a:r>
              <a:rPr lang="sl-SI" dirty="0"/>
              <a:t/>
            </a:r>
            <a:br>
              <a:rPr lang="sl-SI" dirty="0"/>
            </a:br>
            <a:endParaRPr lang="sl-SI" dirty="0"/>
          </a:p>
        </p:txBody>
      </p:sp>
      <p:pic>
        <p:nvPicPr>
          <p:cNvPr id="3" name="Posnet zv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84432" y="1916832"/>
            <a:ext cx="487363" cy="487363"/>
          </a:xfrm>
          <a:prstGeom prst="rect">
            <a:avLst/>
          </a:prstGeom>
          <a:solidFill>
            <a:srgbClr val="FF0000"/>
          </a:solidFill>
        </p:spPr>
      </p:pic>
    </p:spTree>
    <p:extLst>
      <p:ext uri="{BB962C8B-B14F-4D97-AF65-F5344CB8AC3E}">
        <p14:creationId xmlns:p14="http://schemas.microsoft.com/office/powerpoint/2010/main" val="522020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60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9829800" cy="4576042"/>
          </a:xfrm>
        </p:spPr>
        <p:txBody>
          <a:bodyPr rtlCol="0"/>
          <a:lstStyle/>
          <a:p>
            <a:pPr rtl="0"/>
            <a:r>
              <a:rPr lang="sl-SI" dirty="0" smtClean="0">
                <a:solidFill>
                  <a:schemeClr val="accent4">
                    <a:lumMod val="50000"/>
                  </a:schemeClr>
                </a:solidFill>
              </a:rPr>
              <a:t>Mami mi je rekla: </a:t>
            </a:r>
            <a:r>
              <a:rPr lang="sl-SI" dirty="0" smtClean="0"/>
              <a:t>„Za večerjo bo lazanja</a:t>
            </a:r>
            <a:r>
              <a:rPr lang="sl-SI" dirty="0" smtClean="0">
                <a:solidFill>
                  <a:srgbClr val="FF0000"/>
                </a:solidFill>
              </a:rPr>
              <a:t>.</a:t>
            </a:r>
            <a:r>
              <a:rPr lang="sl-SI" dirty="0" smtClean="0"/>
              <a:t>“</a:t>
            </a:r>
            <a:br>
              <a:rPr lang="sl-SI" dirty="0" smtClean="0"/>
            </a:br>
            <a:r>
              <a:rPr lang="sl-SI" dirty="0" smtClean="0"/>
              <a:t/>
            </a:r>
            <a:br>
              <a:rPr lang="sl-SI" dirty="0" smtClean="0"/>
            </a:br>
            <a:r>
              <a:rPr lang="sl-SI" dirty="0" smtClean="0">
                <a:solidFill>
                  <a:schemeClr val="accent4">
                    <a:lumMod val="50000"/>
                  </a:schemeClr>
                </a:solidFill>
              </a:rPr>
              <a:t>Miha me je vprašal: </a:t>
            </a:r>
            <a:r>
              <a:rPr lang="sl-SI" dirty="0" smtClean="0"/>
              <a:t>„Kdaj bo zvonilo</a:t>
            </a:r>
            <a:r>
              <a:rPr lang="sl-SI" dirty="0" smtClean="0">
                <a:solidFill>
                  <a:srgbClr val="FF0000"/>
                </a:solidFill>
              </a:rPr>
              <a:t>?</a:t>
            </a:r>
            <a:r>
              <a:rPr lang="sl-SI" dirty="0" smtClean="0"/>
              <a:t>“</a:t>
            </a:r>
            <a:br>
              <a:rPr lang="sl-SI" dirty="0" smtClean="0"/>
            </a:br>
            <a:r>
              <a:rPr lang="sl-SI" dirty="0"/>
              <a:t/>
            </a:r>
            <a:br>
              <a:rPr lang="sl-SI" dirty="0"/>
            </a:br>
            <a:r>
              <a:rPr lang="sl-SI" dirty="0" smtClean="0">
                <a:solidFill>
                  <a:schemeClr val="accent4">
                    <a:lumMod val="50000"/>
                  </a:schemeClr>
                </a:solidFill>
              </a:rPr>
              <a:t>Jan je zaklical: </a:t>
            </a:r>
            <a:r>
              <a:rPr lang="sl-SI" dirty="0" smtClean="0"/>
              <a:t>„Pridite na tribuno</a:t>
            </a:r>
            <a:r>
              <a:rPr lang="sl-SI" dirty="0" smtClean="0">
                <a:solidFill>
                  <a:srgbClr val="FF0000"/>
                </a:solidFill>
              </a:rPr>
              <a:t>!</a:t>
            </a:r>
            <a:r>
              <a:rPr lang="sl-SI" dirty="0" smtClean="0"/>
              <a:t>“</a:t>
            </a:r>
            <a:br>
              <a:rPr lang="sl-SI" dirty="0" smtClean="0"/>
            </a:br>
            <a:r>
              <a:rPr lang="sl-SI" dirty="0"/>
              <a:t/>
            </a:r>
            <a:br>
              <a:rPr lang="sl-SI" dirty="0"/>
            </a:br>
            <a:r>
              <a:rPr lang="sl-SI" b="1" u="sng" dirty="0" smtClean="0"/>
              <a:t>POLOŽAJ:</a:t>
            </a:r>
            <a:r>
              <a:rPr lang="sl-SI" dirty="0" smtClean="0"/>
              <a:t/>
            </a:r>
            <a:br>
              <a:rPr lang="sl-SI" dirty="0" smtClean="0"/>
            </a:br>
            <a:r>
              <a:rPr lang="sl-SI" dirty="0" smtClean="0"/>
              <a:t>najprej je spremni stavek, sledi mu dobesedni navedek.</a:t>
            </a:r>
            <a:br>
              <a:rPr lang="sl-SI" dirty="0" smtClean="0"/>
            </a:br>
            <a:endParaRPr lang="sl-SI" dirty="0"/>
          </a:p>
        </p:txBody>
      </p:sp>
      <p:pic>
        <p:nvPicPr>
          <p:cNvPr id="3" name="Posnet zv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768408" y="692696"/>
            <a:ext cx="487363" cy="487363"/>
          </a:xfrm>
          <a:prstGeom prst="rect">
            <a:avLst/>
          </a:prstGeom>
          <a:solidFill>
            <a:srgbClr val="FF0000"/>
          </a:solidFill>
        </p:spPr>
      </p:pic>
      <p:pic>
        <p:nvPicPr>
          <p:cNvPr id="4" name="Posnet zv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781469" y="1700808"/>
            <a:ext cx="487363" cy="487363"/>
          </a:xfrm>
          <a:prstGeom prst="rect">
            <a:avLst/>
          </a:prstGeom>
          <a:solidFill>
            <a:srgbClr val="FF0000"/>
          </a:solidFill>
        </p:spPr>
      </p:pic>
    </p:spTree>
    <p:extLst>
      <p:ext uri="{BB962C8B-B14F-4D97-AF65-F5344CB8AC3E}">
        <p14:creationId xmlns:p14="http://schemas.microsoft.com/office/powerpoint/2010/main" val="1359999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21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3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9829800" cy="4576042"/>
          </a:xfrm>
        </p:spPr>
        <p:txBody>
          <a:bodyPr rtlCol="0">
            <a:normAutofit fontScale="90000"/>
          </a:bodyPr>
          <a:lstStyle/>
          <a:p>
            <a:pPr rtl="0"/>
            <a:r>
              <a:rPr lang="sl-SI" b="1" u="sng" dirty="0" smtClean="0"/>
              <a:t>POLOŽAJ:</a:t>
            </a:r>
            <a:r>
              <a:rPr lang="sl-SI" dirty="0" smtClean="0"/>
              <a:t/>
            </a:r>
            <a:br>
              <a:rPr lang="sl-SI" dirty="0" smtClean="0"/>
            </a:br>
            <a:r>
              <a:rPr lang="sl-SI" dirty="0" smtClean="0"/>
              <a:t>najprej je dobesedni navedek, sledi mu spremni stavek.</a:t>
            </a:r>
            <a:br>
              <a:rPr lang="sl-SI" dirty="0" smtClean="0"/>
            </a:br>
            <a:r>
              <a:rPr lang="sl-SI" dirty="0"/>
              <a:t/>
            </a:r>
            <a:br>
              <a:rPr lang="sl-SI" dirty="0"/>
            </a:br>
            <a:r>
              <a:rPr lang="sl-SI" dirty="0" smtClean="0"/>
              <a:t/>
            </a:r>
            <a:br>
              <a:rPr lang="sl-SI" dirty="0" smtClean="0"/>
            </a:br>
            <a:r>
              <a:rPr lang="sl-SI" dirty="0"/>
              <a:t/>
            </a:r>
            <a:br>
              <a:rPr lang="sl-SI" dirty="0"/>
            </a:br>
            <a:r>
              <a:rPr lang="sl-SI" dirty="0" smtClean="0"/>
              <a:t>„</a:t>
            </a:r>
            <a:r>
              <a:rPr lang="sl-SI" dirty="0" smtClean="0">
                <a:solidFill>
                  <a:srgbClr val="FF0000"/>
                </a:solidFill>
              </a:rPr>
              <a:t>Z</a:t>
            </a:r>
            <a:r>
              <a:rPr lang="sl-SI" dirty="0" smtClean="0"/>
              <a:t>a večerjo bo lazanja</a:t>
            </a:r>
            <a:r>
              <a:rPr lang="sl-SI" dirty="0" smtClean="0">
                <a:solidFill>
                  <a:srgbClr val="FF0000"/>
                </a:solidFill>
              </a:rPr>
              <a:t>,</a:t>
            </a:r>
            <a:r>
              <a:rPr lang="sl-SI" dirty="0" smtClean="0"/>
              <a:t>“ </a:t>
            </a:r>
            <a:r>
              <a:rPr lang="sl-SI" dirty="0" smtClean="0">
                <a:solidFill>
                  <a:srgbClr val="FF0000"/>
                </a:solidFill>
              </a:rPr>
              <a:t>m</a:t>
            </a:r>
            <a:r>
              <a:rPr lang="sl-SI" dirty="0" smtClean="0"/>
              <a:t>i je rekla mami</a:t>
            </a:r>
            <a:r>
              <a:rPr lang="sl-SI" dirty="0" smtClean="0">
                <a:solidFill>
                  <a:srgbClr val="FF0000"/>
                </a:solidFill>
              </a:rPr>
              <a:t>.</a:t>
            </a:r>
            <a:r>
              <a:rPr lang="sl-SI" dirty="0" smtClean="0"/>
              <a:t/>
            </a:r>
            <a:br>
              <a:rPr lang="sl-SI" dirty="0" smtClean="0"/>
            </a:br>
            <a:r>
              <a:rPr lang="sl-SI" dirty="0" smtClean="0"/>
              <a:t/>
            </a:r>
            <a:br>
              <a:rPr lang="sl-SI" dirty="0" smtClean="0"/>
            </a:br>
            <a:r>
              <a:rPr lang="sl-SI" dirty="0" smtClean="0"/>
              <a:t>„</a:t>
            </a:r>
            <a:r>
              <a:rPr lang="sl-SI" dirty="0" smtClean="0">
                <a:solidFill>
                  <a:srgbClr val="FF0000"/>
                </a:solidFill>
              </a:rPr>
              <a:t>K</a:t>
            </a:r>
            <a:r>
              <a:rPr lang="sl-SI" dirty="0" smtClean="0"/>
              <a:t>daj bo zvonilo</a:t>
            </a:r>
            <a:r>
              <a:rPr lang="sl-SI" dirty="0" smtClean="0">
                <a:solidFill>
                  <a:srgbClr val="FF0000"/>
                </a:solidFill>
              </a:rPr>
              <a:t>?</a:t>
            </a:r>
            <a:r>
              <a:rPr lang="sl-SI" dirty="0" smtClean="0"/>
              <a:t>“ </a:t>
            </a:r>
            <a:r>
              <a:rPr lang="sl-SI" dirty="0" smtClean="0">
                <a:solidFill>
                  <a:srgbClr val="FF0000"/>
                </a:solidFill>
              </a:rPr>
              <a:t>m</a:t>
            </a:r>
            <a:r>
              <a:rPr lang="sl-SI" dirty="0" smtClean="0"/>
              <a:t>e je vprašal Miha</a:t>
            </a:r>
            <a:r>
              <a:rPr lang="sl-SI" dirty="0" smtClean="0">
                <a:solidFill>
                  <a:srgbClr val="FF0000"/>
                </a:solidFill>
              </a:rPr>
              <a:t>.</a:t>
            </a:r>
            <a:r>
              <a:rPr lang="sl-SI" dirty="0"/>
              <a:t/>
            </a:r>
            <a:br>
              <a:rPr lang="sl-SI" dirty="0"/>
            </a:br>
            <a:r>
              <a:rPr lang="sl-SI" dirty="0" smtClean="0"/>
              <a:t/>
            </a:r>
            <a:br>
              <a:rPr lang="sl-SI" dirty="0" smtClean="0"/>
            </a:br>
            <a:r>
              <a:rPr lang="sl-SI" dirty="0" smtClean="0"/>
              <a:t>„</a:t>
            </a:r>
            <a:r>
              <a:rPr lang="sl-SI" dirty="0" smtClean="0">
                <a:solidFill>
                  <a:srgbClr val="FF0000"/>
                </a:solidFill>
              </a:rPr>
              <a:t>P</a:t>
            </a:r>
            <a:r>
              <a:rPr lang="sl-SI" dirty="0" smtClean="0"/>
              <a:t>ridite na tribuno</a:t>
            </a:r>
            <a:r>
              <a:rPr lang="sl-SI" dirty="0" smtClean="0">
                <a:solidFill>
                  <a:srgbClr val="FF0000"/>
                </a:solidFill>
              </a:rPr>
              <a:t>!</a:t>
            </a:r>
            <a:r>
              <a:rPr lang="sl-SI" dirty="0" smtClean="0"/>
              <a:t>“ </a:t>
            </a:r>
            <a:r>
              <a:rPr lang="sl-SI" dirty="0" smtClean="0">
                <a:solidFill>
                  <a:srgbClr val="FF0000"/>
                </a:solidFill>
              </a:rPr>
              <a:t>j</a:t>
            </a:r>
            <a:r>
              <a:rPr lang="sl-SI" dirty="0" smtClean="0"/>
              <a:t>e zaklical Jan</a:t>
            </a:r>
            <a:r>
              <a:rPr lang="sl-SI" dirty="0" smtClean="0">
                <a:solidFill>
                  <a:srgbClr val="FF0000"/>
                </a:solidFill>
              </a:rPr>
              <a:t>.</a:t>
            </a:r>
            <a:r>
              <a:rPr lang="sl-SI" dirty="0"/>
              <a:t/>
            </a:r>
            <a:br>
              <a:rPr lang="sl-SI" dirty="0"/>
            </a:br>
            <a:endParaRPr lang="sl-SI" dirty="0"/>
          </a:p>
        </p:txBody>
      </p:sp>
      <p:pic>
        <p:nvPicPr>
          <p:cNvPr id="3" name="Posnet zv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480376" y="1124744"/>
            <a:ext cx="487363" cy="487363"/>
          </a:xfrm>
          <a:prstGeom prst="rect">
            <a:avLst/>
          </a:prstGeom>
          <a:solidFill>
            <a:srgbClr val="FF0000"/>
          </a:solidFill>
        </p:spPr>
      </p:pic>
    </p:spTree>
    <p:extLst>
      <p:ext uri="{BB962C8B-B14F-4D97-AF65-F5344CB8AC3E}">
        <p14:creationId xmlns:p14="http://schemas.microsoft.com/office/powerpoint/2010/main" val="1457739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22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9829800" cy="4504034"/>
          </a:xfrm>
        </p:spPr>
        <p:txBody>
          <a:bodyPr rtlCol="0"/>
          <a:lstStyle/>
          <a:p>
            <a:pPr rtl="0"/>
            <a:r>
              <a:rPr lang="sl-SI" b="1" dirty="0" smtClean="0">
                <a:solidFill>
                  <a:schemeClr val="tx2"/>
                </a:solidFill>
              </a:rPr>
              <a:t>POLOŽAJ:</a:t>
            </a:r>
            <a:r>
              <a:rPr lang="sl-SI" dirty="0" smtClean="0">
                <a:solidFill>
                  <a:schemeClr val="tx2"/>
                </a:solidFill>
              </a:rPr>
              <a:t/>
            </a:r>
            <a:br>
              <a:rPr lang="sl-SI" dirty="0" smtClean="0">
                <a:solidFill>
                  <a:schemeClr val="tx2"/>
                </a:solidFill>
              </a:rPr>
            </a:br>
            <a:r>
              <a:rPr lang="sl-SI" dirty="0" smtClean="0">
                <a:solidFill>
                  <a:schemeClr val="tx2"/>
                </a:solidFill>
              </a:rPr>
              <a:t>deljeni dobesedni navedek, v sredini pa spremni stavek</a:t>
            </a:r>
            <a:br>
              <a:rPr lang="sl-SI" dirty="0" smtClean="0">
                <a:solidFill>
                  <a:schemeClr val="tx2"/>
                </a:solidFill>
              </a:rPr>
            </a:br>
            <a:r>
              <a:rPr lang="sl-SI" dirty="0"/>
              <a:t/>
            </a:r>
            <a:br>
              <a:rPr lang="sl-SI" dirty="0"/>
            </a:br>
            <a:r>
              <a:rPr lang="sl-SI" dirty="0" smtClean="0"/>
              <a:t/>
            </a:r>
            <a:br>
              <a:rPr lang="sl-SI" dirty="0" smtClean="0"/>
            </a:br>
            <a:r>
              <a:rPr lang="sl-SI" dirty="0"/>
              <a:t/>
            </a:r>
            <a:br>
              <a:rPr lang="sl-SI" dirty="0"/>
            </a:br>
            <a:r>
              <a:rPr lang="sl-SI" dirty="0" smtClean="0">
                <a:solidFill>
                  <a:srgbClr val="FF3300"/>
                </a:solidFill>
              </a:rPr>
              <a:t>„Otroci,“ </a:t>
            </a:r>
            <a:r>
              <a:rPr lang="sl-SI" dirty="0" smtClean="0">
                <a:solidFill>
                  <a:schemeClr val="accent4">
                    <a:lumMod val="50000"/>
                  </a:schemeClr>
                </a:solidFill>
              </a:rPr>
              <a:t>je poklicala mami, </a:t>
            </a:r>
            <a:r>
              <a:rPr lang="sl-SI" dirty="0" smtClean="0">
                <a:solidFill>
                  <a:srgbClr val="FF3300"/>
                </a:solidFill>
              </a:rPr>
              <a:t>„kosilo je na mizi!“</a:t>
            </a:r>
            <a:br>
              <a:rPr lang="sl-SI" dirty="0" smtClean="0">
                <a:solidFill>
                  <a:srgbClr val="FF3300"/>
                </a:solidFill>
              </a:rPr>
            </a:br>
            <a:r>
              <a:rPr lang="sl-SI" dirty="0">
                <a:solidFill>
                  <a:srgbClr val="FF3300"/>
                </a:solidFill>
              </a:rPr>
              <a:t/>
            </a:r>
            <a:br>
              <a:rPr lang="sl-SI" dirty="0">
                <a:solidFill>
                  <a:srgbClr val="FF3300"/>
                </a:solidFill>
              </a:rPr>
            </a:br>
            <a:endParaRPr lang="sl-SI" dirty="0">
              <a:solidFill>
                <a:srgbClr val="FF3300"/>
              </a:solidFill>
            </a:endParaRPr>
          </a:p>
        </p:txBody>
      </p:sp>
      <p:pic>
        <p:nvPicPr>
          <p:cNvPr id="3" name="Posnet zv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40416" y="2129780"/>
            <a:ext cx="487363" cy="487363"/>
          </a:xfrm>
          <a:prstGeom prst="rect">
            <a:avLst/>
          </a:prstGeom>
          <a:solidFill>
            <a:srgbClr val="FF0000"/>
          </a:solidFill>
        </p:spPr>
      </p:pic>
    </p:spTree>
    <p:extLst>
      <p:ext uri="{BB962C8B-B14F-4D97-AF65-F5344CB8AC3E}">
        <p14:creationId xmlns:p14="http://schemas.microsoft.com/office/powerpoint/2010/main" val="3093572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424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4223792" y="533400"/>
            <a:ext cx="5072608" cy="3111624"/>
          </a:xfrm>
        </p:spPr>
        <p:txBody>
          <a:bodyPr rtlCol="0">
            <a:normAutofit/>
          </a:bodyPr>
          <a:lstStyle/>
          <a:p>
            <a:pPr rtl="0"/>
            <a:r>
              <a:rPr lang="sl-SI" sz="6000" b="1" dirty="0" smtClean="0">
                <a:solidFill>
                  <a:srgbClr val="FF0000"/>
                </a:solidFill>
              </a:rPr>
              <a:t>Odvisni</a:t>
            </a:r>
            <a:r>
              <a:rPr lang="sl-SI" sz="6000" b="1" dirty="0">
                <a:solidFill>
                  <a:srgbClr val="FF0000"/>
                </a:solidFill>
              </a:rPr>
              <a:t> </a:t>
            </a:r>
            <a:r>
              <a:rPr lang="sl-SI" sz="6000" b="1" dirty="0" smtClean="0">
                <a:solidFill>
                  <a:srgbClr val="FF0000"/>
                </a:solidFill>
              </a:rPr>
              <a:t>govor</a:t>
            </a:r>
            <a:endParaRPr lang="sl-SI" sz="6000" b="1" dirty="0">
              <a:solidFill>
                <a:srgbClr val="FF0000"/>
              </a:solidFill>
            </a:endParaRPr>
          </a:p>
        </p:txBody>
      </p:sp>
      <p:pic>
        <p:nvPicPr>
          <p:cNvPr id="3" name="Posnet zv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16280" y="533400"/>
            <a:ext cx="487363" cy="487363"/>
          </a:xfrm>
          <a:prstGeom prst="rect">
            <a:avLst/>
          </a:prstGeom>
          <a:solidFill>
            <a:srgbClr val="FF0000"/>
          </a:solidFill>
        </p:spPr>
      </p:pic>
    </p:spTree>
    <p:extLst>
      <p:ext uri="{BB962C8B-B14F-4D97-AF65-F5344CB8AC3E}">
        <p14:creationId xmlns:p14="http://schemas.microsoft.com/office/powerpoint/2010/main" val="3032947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111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troci prijatelji 16 x 9">
  <a:themeElements>
    <a:clrScheme name="ChildrenFriends">
      <a:dk1>
        <a:srgbClr val="404040"/>
      </a:dk1>
      <a:lt1>
        <a:sysClr val="window" lastClr="FFFFFF"/>
      </a:lt1>
      <a:dk2>
        <a:srgbClr val="000000"/>
      </a:dk2>
      <a:lt2>
        <a:srgbClr val="EAEAEA"/>
      </a:lt2>
      <a:accent1>
        <a:srgbClr val="A63121"/>
      </a:accent1>
      <a:accent2>
        <a:srgbClr val="318DCB"/>
      </a:accent2>
      <a:accent3>
        <a:srgbClr val="F28330"/>
      </a:accent3>
      <a:accent4>
        <a:srgbClr val="50B852"/>
      </a:accent4>
      <a:accent5>
        <a:srgbClr val="EEAD1D"/>
      </a:accent5>
      <a:accent6>
        <a:srgbClr val="A68555"/>
      </a:accent6>
      <a:hlink>
        <a:srgbClr val="F28330"/>
      </a:hlink>
      <a:folHlink>
        <a:srgbClr val="969696"/>
      </a:folHlink>
    </a:clrScheme>
    <a:fontScheme name="Times New Roman-Arial">
      <a:majorFont>
        <a:latin typeface="Times New Roman" panose="02020603050405020304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13246697_TF03896101" id="{3E472B06-B34B-42E3-B9D9-920E30427EF9}" vid="{728DEFFC-0C14-4010-8E42-62EE2C6468F1}"/>
    </a:ext>
  </a:extLst>
</a:theme>
</file>

<file path=ppt/theme/theme2.xml><?xml version="1.0" encoding="utf-8"?>
<a:theme xmlns:a="http://schemas.openxmlformats.org/drawingml/2006/main" name="Officeova tema">
  <a:themeElements>
    <a:clrScheme name="ChildrenFriends">
      <a:dk1>
        <a:srgbClr val="404040"/>
      </a:dk1>
      <a:lt1>
        <a:sysClr val="window" lastClr="FFFFFF"/>
      </a:lt1>
      <a:dk2>
        <a:srgbClr val="000000"/>
      </a:dk2>
      <a:lt2>
        <a:srgbClr val="EAEAEA"/>
      </a:lt2>
      <a:accent1>
        <a:srgbClr val="A63121"/>
      </a:accent1>
      <a:accent2>
        <a:srgbClr val="318DCB"/>
      </a:accent2>
      <a:accent3>
        <a:srgbClr val="F28330"/>
      </a:accent3>
      <a:accent4>
        <a:srgbClr val="50B852"/>
      </a:accent4>
      <a:accent5>
        <a:srgbClr val="EEAD1D"/>
      </a:accent5>
      <a:accent6>
        <a:srgbClr val="A68555"/>
      </a:accent6>
      <a:hlink>
        <a:srgbClr val="F28330"/>
      </a:hlink>
      <a:folHlink>
        <a:srgbClr val="969696"/>
      </a:folHlink>
    </a:clrScheme>
    <a:fontScheme name="Times New Roman-Arial">
      <a:majorFont>
        <a:latin typeface="Times New Roman" panose="02020603050405020304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ova tema">
  <a:themeElements>
    <a:clrScheme name="ChildrenFriends">
      <a:dk1>
        <a:srgbClr val="404040"/>
      </a:dk1>
      <a:lt1>
        <a:sysClr val="window" lastClr="FFFFFF"/>
      </a:lt1>
      <a:dk2>
        <a:srgbClr val="000000"/>
      </a:dk2>
      <a:lt2>
        <a:srgbClr val="EAEAEA"/>
      </a:lt2>
      <a:accent1>
        <a:srgbClr val="A63121"/>
      </a:accent1>
      <a:accent2>
        <a:srgbClr val="318DCB"/>
      </a:accent2>
      <a:accent3>
        <a:srgbClr val="F28330"/>
      </a:accent3>
      <a:accent4>
        <a:srgbClr val="50B852"/>
      </a:accent4>
      <a:accent5>
        <a:srgbClr val="EEAD1D"/>
      </a:accent5>
      <a:accent6>
        <a:srgbClr val="A68555"/>
      </a:accent6>
      <a:hlink>
        <a:srgbClr val="F28330"/>
      </a:hlink>
      <a:folHlink>
        <a:srgbClr val="969696"/>
      </a:folHlink>
    </a:clrScheme>
    <a:fontScheme name="Times New Roman-Arial">
      <a:majorFont>
        <a:latin typeface="Times New Roman" panose="02020603050405020304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A3F7D94069FF64A86F7DFF56D60E3BE" ma:contentTypeVersion="6" ma:contentTypeDescription="Create a new document." ma:contentTypeScope="" ma:versionID="c32302c77d4085ecf495bdddb7f5e889">
  <xsd:schema xmlns:xsd="http://www.w3.org/2001/XMLSchema" xmlns:xs="http://www.w3.org/2001/XMLSchema" xmlns:p="http://schemas.microsoft.com/office/2006/metadata/properties" xmlns:ns2="a4f35948-e619-41b3-aa29-22878b09cfd2" xmlns:ns3="40262f94-9f35-4ac3-9a90-690165a166b7" targetNamespace="http://schemas.microsoft.com/office/2006/metadata/properties" ma:root="true" ma:fieldsID="4ab5ae46be95f9d0be6107e8200be7a2" ns2:_="" ns3:_="">
    <xsd:import namespace="a4f35948-e619-41b3-aa29-22878b09cfd2"/>
    <xsd:import namespace="40262f94-9f35-4ac3-9a90-690165a166b7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VSO_x0020_item_x0020_id" minOccurs="0"/>
                <xsd:element ref="ns3:Item_x0020_Details" minOccurs="0"/>
                <xsd:element ref="ns3:Template_x0020_details" minOccurs="0"/>
                <xsd:element ref="ns3:Assetid_x0020_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4f35948-e619-41b3-aa29-22878b09cfd2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0262f94-9f35-4ac3-9a90-690165a166b7" elementFormDefault="qualified">
    <xsd:import namespace="http://schemas.microsoft.com/office/2006/documentManagement/types"/>
    <xsd:import namespace="http://schemas.microsoft.com/office/infopath/2007/PartnerControls"/>
    <xsd:element name="VSO_x0020_item_x0020_id" ma:index="10" nillable="true" ma:displayName="VSO item id" ma:description="Please add the bug number to refer to VSO items." ma:internalName="VSO_x0020_item_x0020_id">
      <xsd:simpleType>
        <xsd:restriction base="dms:Text">
          <xsd:maxLength value="255"/>
        </xsd:restriction>
      </xsd:simpleType>
    </xsd:element>
    <xsd:element name="Item_x0020_Details" ma:index="11" nillable="true" ma:displayName="Item Details" ma:internalName="Item_x0020_Details">
      <xsd:simpleType>
        <xsd:restriction base="dms:Note">
          <xsd:maxLength value="255"/>
        </xsd:restriction>
      </xsd:simpleType>
    </xsd:element>
    <xsd:element name="Template_x0020_details" ma:index="12" nillable="true" ma:displayName="Template details" ma:internalName="Template_x0020_details">
      <xsd:simpleType>
        <xsd:restriction base="dms:Text"/>
      </xsd:simpleType>
    </xsd:element>
    <xsd:element name="Assetid_x0020_" ma:index="13" nillable="true" ma:displayName="Assetid " ma:internalName="Assetid_x0020_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VSO_x0020_item_x0020_id xmlns="40262f94-9f35-4ac3-9a90-690165a166b7" xsi:nil="true"/>
    <Assetid_x0020_ xmlns="40262f94-9f35-4ac3-9a90-690165a166b7" xsi:nil="true"/>
    <Item_x0020_Details xmlns="40262f94-9f35-4ac3-9a90-690165a166b7" xsi:nil="true"/>
    <Template_x0020_details xmlns="40262f94-9f35-4ac3-9a90-690165a166b7" xsi:nil="true"/>
  </documentManagement>
</p:properties>
</file>

<file path=customXml/itemProps1.xml><?xml version="1.0" encoding="utf-8"?>
<ds:datastoreItem xmlns:ds="http://schemas.openxmlformats.org/officeDocument/2006/customXml" ds:itemID="{4A369AEE-D726-45B1-ACA9-0D6048C368C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4f35948-e619-41b3-aa29-22878b09cfd2"/>
    <ds:schemaRef ds:uri="40262f94-9f35-4ac3-9a90-690165a166b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9EDF6667-B669-49A4-BBE6-2132BA71C0C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DA15C6C-6BB6-4DB6-B7D6-7F14EAB2CC5C}">
  <ds:schemaRefs>
    <ds:schemaRef ds:uri="http://schemas.openxmlformats.org/package/2006/metadata/core-properties"/>
    <ds:schemaRef ds:uri="http://purl.org/dc/elements/1.1/"/>
    <ds:schemaRef ds:uri="http://purl.org/dc/terms/"/>
    <ds:schemaRef ds:uri="http://schemas.microsoft.com/office/2006/metadata/properties"/>
    <ds:schemaRef ds:uri="http://schemas.microsoft.com/office/2006/documentManagement/types"/>
    <ds:schemaRef ds:uri="http://purl.org/dc/dcmitype/"/>
    <ds:schemaRef ds:uri="http://www.w3.org/XML/1998/namespace"/>
    <ds:schemaRef ds:uri="http://schemas.microsoft.com/office/infopath/2007/PartnerControls"/>
    <ds:schemaRef ds:uri="40262f94-9f35-4ac3-9a90-690165a166b7"/>
    <ds:schemaRef ds:uri="a4f35948-e619-41b3-aa29-22878b09cfd2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Izobraževalna predstavitev z otroki na šolskem igrišču, album (širokozaslonski)</Template>
  <TotalTime>101</TotalTime>
  <Words>187</Words>
  <Application>Microsoft Office PowerPoint</Application>
  <PresentationFormat>Širokozaslonsko</PresentationFormat>
  <Paragraphs>29</Paragraphs>
  <Slides>12</Slides>
  <Notes>8</Notes>
  <HiddenSlides>0</HiddenSlides>
  <MMClips>14</MMClips>
  <ScaleCrop>false</ScaleCrop>
  <HeadingPairs>
    <vt:vector size="6" baseType="variant">
      <vt:variant>
        <vt:lpstr>Uporabljene pisave</vt:lpstr>
      </vt:variant>
      <vt:variant>
        <vt:i4>2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12</vt:i4>
      </vt:variant>
    </vt:vector>
  </HeadingPairs>
  <TitlesOfParts>
    <vt:vector size="15" baseType="lpstr">
      <vt:lpstr>Arial</vt:lpstr>
      <vt:lpstr>Times New Roman</vt:lpstr>
      <vt:lpstr>Otroci prijatelji 16 x 9</vt:lpstr>
      <vt:lpstr>Premi govor</vt:lpstr>
      <vt:lpstr>                              Kaj bi rekli otroci na sliki?</vt:lpstr>
      <vt:lpstr>Premi govor je besedilo, ki je sestavljeno iz:</vt:lpstr>
      <vt:lpstr>Poglejmo, kaj je spremni stavek in kaj dobesedni navedek.    Ana mi je povedala: „Včeraj sem bila na Bledu.“     spremni stavek                            dobesedni navedek  </vt:lpstr>
      <vt:lpstr>Spremni stavek nam pove, kdo je rekel, komu, kdaj in na kakšen način/kako.   Dobesedni navedek pa je vedno v narekovajih in pove točno, kaj je rekel.  </vt:lpstr>
      <vt:lpstr>Mami mi je rekla: „Za večerjo bo lazanja.“  Miha me je vprašal: „Kdaj bo zvonilo?“  Jan je zaklical: „Pridite na tribuno!“  POLOŽAJ: najprej je spremni stavek, sledi mu dobesedni navedek. </vt:lpstr>
      <vt:lpstr>POLOŽAJ: najprej je dobesedni navedek, sledi mu spremni stavek.    „Za večerjo bo lazanja,“ mi je rekla mami.  „Kdaj bo zvonilo?“ me je vprašal Miha.  „Pridite na tribuno!“ je zaklical Jan. </vt:lpstr>
      <vt:lpstr>POLOŽAJ: deljeni dobesedni navedek, v sredini pa spremni stavek    „Otroci,“ je poklicala mami, „kosilo je na mizi!“  </vt:lpstr>
      <vt:lpstr>Odvisni govor</vt:lpstr>
      <vt:lpstr>V odvisnem govoru obnovimo vsebino, ki jo je nekdo izrekel. Med stavkoma v odvisnem govoru vedno stoji vejica, na koncu pa pika, narekovajev ni.  Premi govor: Povedal mi je: „Veselim se počitnic.“  Odvisni govor: Povedal mi je, da se veseli počitnic.</vt:lpstr>
      <vt:lpstr>Včasih je pri pretvorbi premega govora v odvisnega spremeniti obliko glagolov in zaimkov.  Premi govor: Sestra me je vprašala: „Zakaj me gledaš?“  pretvorba v odvisni govor: Sestra me je vprašala, zakaj jo gledam.</vt:lpstr>
      <vt:lpstr>Pretvorba odvisnega govora v premi govor  odvisni govor: Oče mi je ukazal, naj pospravim kolo.  pretvorba v premi govor: Oče mi je ukazal: „Pospravi kolo!“ 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Premi govor</dc:title>
  <dc:creator>uporabnik</dc:creator>
  <cp:keywords/>
  <cp:lastModifiedBy>uporabnik</cp:lastModifiedBy>
  <cp:revision>12</cp:revision>
  <dcterms:created xsi:type="dcterms:W3CDTF">2020-05-23T17:59:59Z</dcterms:created>
  <dcterms:modified xsi:type="dcterms:W3CDTF">2020-05-24T13:11:04Z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TC038961019991</vt:lpwstr>
  </property>
  <property fmtid="{D5CDD505-2E9C-101B-9397-08002B2CF9AE}" pid="3" name="ContentTypeId">
    <vt:lpwstr>0x010100AA3F7D94069FF64A86F7DFF56D60E3BE</vt:lpwstr>
  </property>
</Properties>
</file>