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6" r:id="rId10"/>
    <p:sldId id="277" r:id="rId11"/>
    <p:sldId id="278" r:id="rId12"/>
    <p:sldId id="279" r:id="rId13"/>
    <p:sldId id="282" r:id="rId14"/>
    <p:sldId id="283" r:id="rId15"/>
    <p:sldId id="264" r:id="rId16"/>
    <p:sldId id="265" r:id="rId17"/>
    <p:sldId id="266" r:id="rId18"/>
    <p:sldId id="274" r:id="rId19"/>
    <p:sldId id="284" r:id="rId20"/>
    <p:sldId id="285" r:id="rId21"/>
    <p:sldId id="286" r:id="rId22"/>
    <p:sldId id="267" r:id="rId23"/>
    <p:sldId id="268" r:id="rId24"/>
    <p:sldId id="275" r:id="rId25"/>
    <p:sldId id="269" r:id="rId26"/>
    <p:sldId id="270" r:id="rId27"/>
    <p:sldId id="272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2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71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3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200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9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62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26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48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27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1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1BF3-77A1-44B7-B051-EC975986100F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06A1-1999-4AC8-8D31-DD859F5BB6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\Desktop\06376_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0" y="188640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Značilnosti prebivalstva Severne Evrope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70" y="1286326"/>
            <a:ext cx="42008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83568" y="43491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Helsinki</a:t>
            </a:r>
          </a:p>
          <a:p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58354"/>
            <a:ext cx="42608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88024" y="501143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Kobenhavn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69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54868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3. Prebivalstvo pripada različnim jezikovnim skupinam.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1340768"/>
            <a:ext cx="691356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62068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4. VEROIZPOVED- večinoma protestantska. Značilna je visoka kulturna raven </a:t>
            </a:r>
            <a:r>
              <a:rPr lang="sl-SI" sz="2400" dirty="0" smtClean="0"/>
              <a:t>prebivalstva.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22768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5. </a:t>
            </a:r>
            <a:r>
              <a:rPr lang="sl-SI" sz="2400" b="1" dirty="0"/>
              <a:t>Laponci </a:t>
            </a:r>
            <a:r>
              <a:rPr lang="sl-SI" sz="2400" dirty="0"/>
              <a:t>– pastirsko ljudstvo evropskega </a:t>
            </a:r>
            <a:r>
              <a:rPr lang="sl-SI" sz="2400" dirty="0" smtClean="0"/>
              <a:t>severa.</a:t>
            </a:r>
            <a:endParaRPr lang="sl-SI" sz="2400" dirty="0"/>
          </a:p>
          <a:p>
            <a:endParaRPr lang="sl-S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" y="3106980"/>
            <a:ext cx="38592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559" y="2924944"/>
            <a:ext cx="266382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176463"/>
            <a:ext cx="82788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51519" y="260648"/>
            <a:ext cx="449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p</a:t>
            </a:r>
            <a:r>
              <a:rPr lang="sl-SI" sz="2000" dirty="0" smtClean="0">
                <a:latin typeface="Comic Sans MS" pitchFamily="66" charset="0"/>
              </a:rPr>
              <a:t>revladujejo storitvene dejavnosti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8194" name="Picture 2" descr="D:\iz neta\220px-T2005_1664_450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568" y="3999657"/>
            <a:ext cx="1394567" cy="13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z neta\Nokia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93597"/>
            <a:ext cx="3532540" cy="24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porabnik\Desktop\s evropa\Programiranje robota v avtomobilski tovarni Volv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071005"/>
            <a:ext cx="4176464" cy="32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427985" y="3353325"/>
            <a:ext cx="557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z</a:t>
            </a:r>
            <a:r>
              <a:rPr lang="sl-SI" sz="2000" dirty="0" smtClean="0">
                <a:latin typeface="Comic Sans MS" pitchFamily="66" charset="0"/>
              </a:rPr>
              <a:t>elo razvita industrija, izdelki vrhunske kakovosti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33614" y="5282291"/>
            <a:ext cx="5866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s</a:t>
            </a:r>
            <a:r>
              <a:rPr lang="sl-SI" sz="2000" dirty="0" smtClean="0">
                <a:latin typeface="Comic Sans MS" pitchFamily="66" charset="0"/>
              </a:rPr>
              <a:t>urovine iz uvoza, malo rudnega bogastva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117415" y="6061938"/>
            <a:ext cx="449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Kiruna</a:t>
            </a:r>
            <a:r>
              <a:rPr lang="sl-SI" sz="2000" dirty="0" smtClean="0">
                <a:latin typeface="Comic Sans MS" pitchFamily="66" charset="0"/>
              </a:rPr>
              <a:t> (Švedska)- železova ruda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67544" y="69269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elik delež gozda: </a:t>
            </a:r>
            <a:r>
              <a:rPr lang="sl-SI" sz="2000" b="1" dirty="0" smtClean="0">
                <a:latin typeface="Comic Sans MS" pitchFamily="66" charset="0"/>
              </a:rPr>
              <a:t>Švedska</a:t>
            </a:r>
            <a:r>
              <a:rPr lang="sl-SI" sz="2000" dirty="0" smtClean="0">
                <a:latin typeface="Comic Sans MS" pitchFamily="66" charset="0"/>
              </a:rPr>
              <a:t> (2/3), </a:t>
            </a:r>
            <a:r>
              <a:rPr lang="sl-SI" sz="2000" b="1" dirty="0" smtClean="0">
                <a:latin typeface="Comic Sans MS" pitchFamily="66" charset="0"/>
              </a:rPr>
              <a:t>Finska</a:t>
            </a:r>
            <a:r>
              <a:rPr lang="sl-SI" sz="2000" dirty="0" smtClean="0">
                <a:latin typeface="Comic Sans MS" pitchFamily="66" charset="0"/>
              </a:rPr>
              <a:t> (3/4)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27584" y="162880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n</a:t>
            </a:r>
            <a:r>
              <a:rPr lang="sl-SI" sz="2000" dirty="0" smtClean="0">
                <a:latin typeface="Comic Sans MS" pitchFamily="66" charset="0"/>
              </a:rPr>
              <a:t>ajveč lesnih izdelkov v Evropi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9218" name="Picture 2" descr="C:\Users\Uporabnik\Desktop\s evropa\Predelava lesa na Finsk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2276872"/>
            <a:ext cx="9073008" cy="32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67544" y="6061938"/>
            <a:ext cx="413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i</a:t>
            </a:r>
            <a:r>
              <a:rPr lang="sl-SI" sz="2000" dirty="0" smtClean="0">
                <a:latin typeface="Comic Sans MS" pitchFamily="66" charset="0"/>
              </a:rPr>
              <a:t>zrazita skrb za gozdove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porabnik\Desktop\s evropa\Hidroelektrarna na Norvešk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08284"/>
            <a:ext cx="4643176" cy="44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832" y="1583234"/>
            <a:ext cx="2145391" cy="18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508104" y="1052737"/>
            <a:ext cx="356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Norveška poleg VB največ naftnih črpališč v Severnem morju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79512" y="468533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JZ obala Norveške- nafta, zemeljski plin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77144" y="609329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i</a:t>
            </a:r>
            <a:r>
              <a:rPr lang="sl-SI" sz="2000" dirty="0" smtClean="0">
                <a:latin typeface="Comic Sans MS" pitchFamily="66" charset="0"/>
              </a:rPr>
              <a:t>zkoriščanje vodne energije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206"/>
            <a:ext cx="3485992" cy="26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95536" y="170080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11560" y="47667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1. Industrijski izdelki iz Severne Evrope so pojem za kakovost.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964" y="1484784"/>
            <a:ext cx="58340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69269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2. Največ prebivalstva živi od storitvenih dejavnosti in državnih služb.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7132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porabnik\Desktop\s evropa\Gostota in razporeditev prebivalstva v Severni Evro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6" y="998257"/>
            <a:ext cx="5942813" cy="5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30966" y="404664"/>
            <a:ext cx="350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n</a:t>
            </a:r>
            <a:r>
              <a:rPr lang="sl-SI" sz="2000" dirty="0" smtClean="0">
                <a:latin typeface="Comic Sans MS" pitchFamily="66" charset="0"/>
              </a:rPr>
              <a:t>eugodne naravne razmere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6" name="Raven puščični povezovalnik 5"/>
          <p:cNvCxnSpPr>
            <a:stCxn id="4" idx="3"/>
          </p:cNvCxnSpPr>
          <p:nvPr/>
        </p:nvCxnSpPr>
        <p:spPr>
          <a:xfrm>
            <a:off x="3635896" y="604719"/>
            <a:ext cx="1224136" cy="8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004048" y="42832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n</a:t>
            </a:r>
            <a:r>
              <a:rPr lang="sl-SI" sz="2000" dirty="0" smtClean="0">
                <a:latin typeface="Comic Sans MS" pitchFamily="66" charset="0"/>
              </a:rPr>
              <a:t>ajredkeje poseljen del Evrope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228184" y="270892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z</a:t>
            </a:r>
            <a:r>
              <a:rPr lang="sl-SI" sz="2000" dirty="0" smtClean="0">
                <a:latin typeface="Comic Sans MS" pitchFamily="66" charset="0"/>
              </a:rPr>
              <a:t>manjševanje gostote poselitve v smeri J-S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20172" y="4581128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o</a:t>
            </a:r>
            <a:r>
              <a:rPr lang="sl-SI" sz="2000" dirty="0" smtClean="0">
                <a:latin typeface="Comic Sans MS" pitchFamily="66" charset="0"/>
              </a:rPr>
              <a:t>bala Norveške poseljena do Nordkappa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1600" y="62068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3. Gozdovi – </a:t>
            </a:r>
            <a:r>
              <a:rPr lang="sl-SI" sz="2400" dirty="0" smtClean="0"/>
              <a:t>veliko naravno </a:t>
            </a:r>
            <a:r>
              <a:rPr lang="sl-SI" sz="2400" dirty="0"/>
              <a:t>bogastvo evropskega severa (pohištvena, papirna industrija</a:t>
            </a:r>
            <a:r>
              <a:rPr lang="sl-SI" sz="2400" dirty="0" smtClean="0"/>
              <a:t>…).</a:t>
            </a:r>
            <a:endParaRPr lang="sl-SI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65300"/>
            <a:ext cx="31702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165300"/>
            <a:ext cx="5256584" cy="23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9592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4. Norveška je največji izvoznik energije v Evropi (nafta, električna energija iz hidroelektrarn).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74095"/>
            <a:ext cx="45545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62372"/>
            <a:ext cx="388302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9552" y="69269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dirty="0">
                <a:latin typeface="Comic Sans MS" pitchFamily="66" charset="0"/>
              </a:rPr>
              <a:t>g</a:t>
            </a:r>
            <a:r>
              <a:rPr lang="sl-SI" sz="2000" dirty="0" smtClean="0">
                <a:latin typeface="Comic Sans MS" pitchFamily="66" charset="0"/>
              </a:rPr>
              <a:t>orato površje, slabo rodovitna prst, velika gozdnatost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6" name="Raven puščični povezovalnik 5"/>
          <p:cNvCxnSpPr>
            <a:stCxn id="4" idx="3"/>
          </p:cNvCxnSpPr>
          <p:nvPr/>
        </p:nvCxnSpPr>
        <p:spPr>
          <a:xfrm flipV="1">
            <a:off x="4427984" y="1015862"/>
            <a:ext cx="792088" cy="30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5436096" y="8311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omic Sans MS" pitchFamily="66" charset="0"/>
              </a:rPr>
              <a:t>s</a:t>
            </a:r>
            <a:r>
              <a:rPr lang="sl-SI" sz="2000" b="1" dirty="0" smtClean="0">
                <a:latin typeface="Comic Sans MS" pitchFamily="66" charset="0"/>
              </a:rPr>
              <a:t>labo razvito kmetijstvo</a:t>
            </a:r>
            <a:endParaRPr lang="sl-SI" sz="2000" b="1" dirty="0">
              <a:latin typeface="Comic Sans MS" pitchFamily="66" charset="0"/>
            </a:endParaRPr>
          </a:p>
        </p:txBody>
      </p:sp>
      <p:pic>
        <p:nvPicPr>
          <p:cNvPr id="11266" name="Picture 2" descr="C:\Users\Uporabnik\Desktop\s evropa\Živinoreja v osrednji Fins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96" y="1628800"/>
            <a:ext cx="4013183" cy="26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5004048" y="22048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Na </a:t>
            </a:r>
            <a:r>
              <a:rPr lang="sl-SI" sz="2000" b="1" dirty="0" smtClean="0">
                <a:latin typeface="Comic Sans MS" pitchFamily="66" charset="0"/>
              </a:rPr>
              <a:t>S</a:t>
            </a:r>
            <a:r>
              <a:rPr lang="sl-SI" sz="2000" dirty="0" smtClean="0">
                <a:latin typeface="Comic Sans MS" pitchFamily="66" charset="0"/>
              </a:rPr>
              <a:t> živinoreja, na </a:t>
            </a:r>
            <a:r>
              <a:rPr lang="sl-SI" sz="2000" b="1" dirty="0" smtClean="0">
                <a:latin typeface="Comic Sans MS" pitchFamily="66" charset="0"/>
              </a:rPr>
              <a:t>J</a:t>
            </a:r>
            <a:r>
              <a:rPr lang="sl-SI" sz="2000" dirty="0" smtClean="0">
                <a:latin typeface="Comic Sans MS" pitchFamily="66" charset="0"/>
              </a:rPr>
              <a:t> tudi poljedelstvo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2483768" y="4869160"/>
            <a:ext cx="448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Danska</a:t>
            </a:r>
            <a:r>
              <a:rPr lang="sl-SI" sz="2000" dirty="0" smtClean="0">
                <a:latin typeface="Comic Sans MS" pitchFamily="66" charset="0"/>
              </a:rPr>
              <a:t>- pomembna kmetijska vloga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2771800" y="5373216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539552" y="58772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p</a:t>
            </a:r>
            <a:r>
              <a:rPr lang="sl-SI" sz="2000" dirty="0" smtClean="0">
                <a:latin typeface="Comic Sans MS" pitchFamily="66" charset="0"/>
              </a:rPr>
              <a:t>omemben evropski izvoznik hrane in prehrambenih izdelkov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5724128" y="5373216"/>
            <a:ext cx="75608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5734811" y="59549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s</a:t>
            </a:r>
            <a:r>
              <a:rPr lang="sl-SI" sz="2000" dirty="0" smtClean="0">
                <a:latin typeface="Comic Sans MS" pitchFamily="66" charset="0"/>
              </a:rPr>
              <a:t>vinjsko meso, mlečni izdelki, jajca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iz neta\farmers-visit1---skjern-river-project459x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19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iz neta\dk_ram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185998"/>
            <a:ext cx="5616624" cy="36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07496" y="76644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u</a:t>
            </a:r>
            <a:r>
              <a:rPr lang="sl-SI" sz="2000" dirty="0" smtClean="0">
                <a:latin typeface="Comic Sans MS" pitchFamily="66" charset="0"/>
              </a:rPr>
              <a:t>godne naravne razmere (relief, prst, oceansko podnebje)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227687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d</a:t>
            </a:r>
            <a:r>
              <a:rPr lang="sl-SI" sz="2000" dirty="0" smtClean="0">
                <a:latin typeface="Comic Sans MS" pitchFamily="66" charset="0"/>
              </a:rPr>
              <a:t>ružbene razmere (razvoj kmetijstva, tradicija)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386104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i</a:t>
            </a:r>
            <a:r>
              <a:rPr lang="sl-SI" sz="2000" dirty="0" smtClean="0">
                <a:latin typeface="Comic Sans MS" pitchFamily="66" charset="0"/>
              </a:rPr>
              <a:t>zobraženost kmetov, zadruge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51520" y="5167262"/>
            <a:ext cx="328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omic Sans MS" pitchFamily="66" charset="0"/>
              </a:rPr>
              <a:t>p</a:t>
            </a:r>
            <a:r>
              <a:rPr lang="sl-SI" sz="2000" b="1" dirty="0" smtClean="0">
                <a:latin typeface="Comic Sans MS" pitchFamily="66" charset="0"/>
              </a:rPr>
              <a:t>ribaltske države- </a:t>
            </a:r>
            <a:r>
              <a:rPr lang="sl-SI" sz="2000" dirty="0" smtClean="0">
                <a:latin typeface="Comic Sans MS" pitchFamily="66" charset="0"/>
              </a:rPr>
              <a:t>proizvodnja mesa, mlečni izdelki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03649" y="21328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sl-SI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899592" y="54868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5. Za kmetijstvo so ugodne razmere le na Danskem.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388" y="1608138"/>
            <a:ext cx="649922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95536" y="47667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Danska, Norveška, Islandija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6" name="Raven puščični povezovalnik 5"/>
          <p:cNvCxnSpPr>
            <a:stCxn id="4" idx="3"/>
          </p:cNvCxnSpPr>
          <p:nvPr/>
        </p:nvCxnSpPr>
        <p:spPr>
          <a:xfrm flipV="1">
            <a:off x="3923928" y="661339"/>
            <a:ext cx="792088" cy="15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4860032" y="5486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000" dirty="0">
                <a:latin typeface="Comic Sans MS" pitchFamily="66" charset="0"/>
              </a:rPr>
              <a:t>r</a:t>
            </a:r>
            <a:r>
              <a:rPr lang="sl-SI" sz="2000" dirty="0" smtClean="0">
                <a:latin typeface="Comic Sans MS" pitchFamily="66" charset="0"/>
              </a:rPr>
              <a:t>ibiške </a:t>
            </a:r>
            <a:r>
              <a:rPr lang="sl-SI" sz="2000" dirty="0" smtClean="0">
                <a:solidFill>
                  <a:prstClr val="black"/>
                </a:solidFill>
                <a:latin typeface="Comic Sans MS" pitchFamily="66" charset="0"/>
              </a:rPr>
              <a:t>“</a:t>
            </a:r>
            <a:r>
              <a:rPr lang="sl-SI" sz="2000" dirty="0" smtClean="0">
                <a:latin typeface="Comic Sans MS" pitchFamily="66" charset="0"/>
              </a:rPr>
              <a:t>velesile“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16758" y="143033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NEKOČ</a:t>
            </a:r>
            <a:endParaRPr lang="sl-SI" sz="2000" b="1" dirty="0">
              <a:latin typeface="Comic Sans MS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95536" y="194818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p</a:t>
            </a:r>
            <a:r>
              <a:rPr lang="sl-SI" sz="2000" dirty="0" smtClean="0">
                <a:latin typeface="Comic Sans MS" pitchFamily="66" charset="0"/>
              </a:rPr>
              <a:t>revelik ulov, ribiči iz drugih držav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796136" y="143385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DANES</a:t>
            </a:r>
            <a:endParaRPr lang="sl-SI" sz="2000" b="1" dirty="0">
              <a:latin typeface="Comic Sans MS" pitchFamily="66" charset="0"/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2959553" y="2287836"/>
            <a:ext cx="2304256" cy="27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3419872" y="1948188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razredčenje ribjih jat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472100" y="2129094"/>
            <a:ext cx="320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o</a:t>
            </a:r>
            <a:r>
              <a:rPr lang="sl-SI" sz="2000" dirty="0" smtClean="0">
                <a:latin typeface="Comic Sans MS" pitchFamily="66" charset="0"/>
              </a:rPr>
              <a:t>mejen ulov, </a:t>
            </a:r>
            <a:r>
              <a:rPr lang="sl-SI" sz="2000" b="1" dirty="0" smtClean="0">
                <a:latin typeface="Comic Sans MS" pitchFamily="66" charset="0"/>
              </a:rPr>
              <a:t>ribje farme</a:t>
            </a:r>
            <a:endParaRPr lang="sl-SI" sz="2000" b="1" dirty="0">
              <a:latin typeface="Comic Sans MS" pitchFamily="66" charset="0"/>
            </a:endParaRPr>
          </a:p>
        </p:txBody>
      </p:sp>
      <p:pic>
        <p:nvPicPr>
          <p:cNvPr id="13314" name="Picture 2" descr="C:\Users\Uporabnik\Desktop\s evropa\Ribja farma na Lofotih (Norvešk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670" y="2852936"/>
            <a:ext cx="6190666" cy="39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/>
          <p:cNvSpPr txBox="1"/>
          <p:nvPr/>
        </p:nvSpPr>
        <p:spPr>
          <a:xfrm>
            <a:off x="6551206" y="287558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latin typeface="Comic Sans MS" pitchFamily="66" charset="0"/>
              </a:rPr>
              <a:t>Lofoti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95536" y="54868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Islandija</a:t>
            </a:r>
            <a:r>
              <a:rPr lang="sl-SI" sz="2000" dirty="0" smtClean="0">
                <a:latin typeface="Comic Sans MS" pitchFamily="66" charset="0"/>
              </a:rPr>
              <a:t>- ribe ¾ izvoza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1556792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ribolovni pas </a:t>
            </a:r>
            <a:r>
              <a:rPr lang="sl-SI" sz="2000" dirty="0" smtClean="0">
                <a:latin typeface="Comic Sans MS" pitchFamily="66" charset="0"/>
              </a:rPr>
              <a:t>200 morskih milj </a:t>
            </a:r>
          </a:p>
          <a:p>
            <a:r>
              <a:rPr lang="sl-SI" sz="2000" dirty="0" smtClean="0">
                <a:latin typeface="Comic Sans MS" pitchFamily="66" charset="0"/>
              </a:rPr>
              <a:t>(370 km) okoli otoka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79443" y="2718540"/>
            <a:ext cx="29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omic Sans MS" pitchFamily="66" charset="0"/>
              </a:rPr>
              <a:t>“</a:t>
            </a:r>
            <a:r>
              <a:rPr lang="sl-SI" sz="2000" b="1" dirty="0" smtClean="0">
                <a:latin typeface="Comic Sans MS" pitchFamily="66" charset="0"/>
              </a:rPr>
              <a:t>ribiška vojna“ </a:t>
            </a:r>
            <a:r>
              <a:rPr lang="sl-SI" sz="2000" dirty="0" smtClean="0">
                <a:latin typeface="Comic Sans MS" pitchFamily="66" charset="0"/>
              </a:rPr>
              <a:t>z VB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14338" name="Picture 2" descr="C:\Users\Uporabnik\Desktop\s evropa\Sušenje polenovk na Norvešk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301" y="409310"/>
            <a:ext cx="44200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porabnik\Desktop\s evropa\Ribolov ob pomoči sonarja in satelit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43" y="3826633"/>
            <a:ext cx="5281916" cy="26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88024" y="32849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t</a:t>
            </a:r>
            <a:r>
              <a:rPr lang="sl-SI" sz="2000" dirty="0" smtClean="0">
                <a:latin typeface="Comic Sans MS" pitchFamily="66" charset="0"/>
              </a:rPr>
              <a:t>rske- polenovke (posušene</a:t>
            </a:r>
            <a:r>
              <a:rPr lang="sl-SI" dirty="0" smtClean="0">
                <a:latin typeface="Comic Sans MS" pitchFamily="66" charset="0"/>
              </a:rPr>
              <a:t>)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54868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6. Danska, Norveška in Islandija so prave ribiške velesile.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01753"/>
            <a:ext cx="2590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87" y="1700808"/>
            <a:ext cx="42497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95536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l-SI" sz="2000" dirty="0">
                <a:solidFill>
                  <a:prstClr val="black"/>
                </a:solidFill>
                <a:latin typeface="Comic Sans MS" pitchFamily="66" charset="0"/>
              </a:rPr>
              <a:t>Skandinavci zaprti, zanesljivi, veliko svetlolasih</a:t>
            </a:r>
          </a:p>
        </p:txBody>
      </p:sp>
      <p:pic>
        <p:nvPicPr>
          <p:cNvPr id="3074" name="Picture 2" descr="D:\iz neta\168145902_6197c50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5" y="1340768"/>
            <a:ext cx="4805082" cy="31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436096" y="2132856"/>
            <a:ext cx="272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ečina protestantske veroizpovedi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3075" name="Picture 3" descr="D:\iz neta\y193709077469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77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897560" y="5327969"/>
            <a:ext cx="217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eliko priseljencev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9512" y="1886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isoka kulturna raven prebivalstva</a:t>
            </a:r>
            <a:endParaRPr lang="sl-SI" sz="2000" dirty="0">
              <a:latin typeface="Comic Sans MS" pitchFamily="66" charset="0"/>
            </a:endParaRPr>
          </a:p>
        </p:txBody>
      </p:sp>
      <p:pic>
        <p:nvPicPr>
          <p:cNvPr id="4098" name="Picture 2" descr="D:\iz neta\online_092809-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57278"/>
            <a:ext cx="3176534" cy="23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porabnik\Desktop\s evropa\Stavkir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76805"/>
            <a:ext cx="303846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porabnik\Desktop\s evropa\Značilne norveške stanovanjske hiš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57" y="3645024"/>
            <a:ext cx="5119666" cy="29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000060" y="1214517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Islandija</a:t>
            </a:r>
            <a:r>
              <a:rPr lang="sl-SI" sz="2000" dirty="0" smtClean="0">
                <a:latin typeface="Comic Sans MS" pitchFamily="66" charset="0"/>
              </a:rPr>
              <a:t>- največje število natisnjenih knjig na preb.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602492" y="5133309"/>
            <a:ext cx="338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s</a:t>
            </a:r>
            <a:r>
              <a:rPr lang="sl-SI" sz="2000" dirty="0" smtClean="0">
                <a:latin typeface="Comic Sans MS" pitchFamily="66" charset="0"/>
              </a:rPr>
              <a:t>kromni kulturni spomeniki in stanovanjske hiše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605533" y="1861174"/>
            <a:ext cx="138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omic Sans MS" pitchFamily="66" charset="0"/>
              </a:rPr>
              <a:t>Stavkirke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porabnik\Desktop\s evropa\Jezikovna sestava Severne Ev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5" y="116632"/>
            <a:ext cx="62293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516216" y="14127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d</a:t>
            </a:r>
            <a:r>
              <a:rPr lang="sl-SI" sz="2000" dirty="0" smtClean="0">
                <a:latin typeface="Comic Sans MS" pitchFamily="66" charset="0"/>
              </a:rPr>
              <a:t>anščina, švedščina, norveščina, islandščina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516216" y="293423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finščina, estonščina, laponščina (samijski)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458112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l</a:t>
            </a:r>
            <a:r>
              <a:rPr lang="sl-SI" sz="2000" dirty="0" smtClean="0">
                <a:latin typeface="Comic Sans MS" pitchFamily="66" charset="0"/>
              </a:rPr>
              <a:t>atvijski in litovski jezik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porabnik\Desktop\s evropa\Narodna sestava Litve, Latvije in Estoni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79" y="908720"/>
            <a:ext cx="8859837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331640" y="27765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p</a:t>
            </a:r>
            <a:r>
              <a:rPr lang="sl-SI" sz="2000" dirty="0" smtClean="0">
                <a:latin typeface="Comic Sans MS" pitchFamily="66" charset="0"/>
              </a:rPr>
              <a:t>ribaltske države</a:t>
            </a:r>
            <a:endParaRPr lang="sl-SI" sz="2000" dirty="0">
              <a:latin typeface="Comic Sans MS" pitchFamily="66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3779912" y="44531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4810405" y="2606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v</a:t>
            </a:r>
            <a:r>
              <a:rPr lang="sl-SI" sz="2000" dirty="0" smtClean="0">
                <a:latin typeface="Comic Sans MS" pitchFamily="66" charset="0"/>
              </a:rPr>
              <a:t>eliko slovanskega preb</a:t>
            </a:r>
            <a:r>
              <a:rPr lang="sl-SI" dirty="0" smtClean="0">
                <a:latin typeface="Comic Sans MS" pitchFamily="66" charset="0"/>
              </a:rPr>
              <a:t>.</a:t>
            </a:r>
            <a:endParaRPr lang="sl-SI" dirty="0">
              <a:latin typeface="Comic Sans MS" pitchFamily="66" charset="0"/>
            </a:endParaRPr>
          </a:p>
        </p:txBody>
      </p:sp>
      <p:pic>
        <p:nvPicPr>
          <p:cNvPr id="6147" name="Picture 3" descr="D:\iz neta\LocationSapm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8" y="3212976"/>
            <a:ext cx="3698351" cy="35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528970" y="3809218"/>
            <a:ext cx="346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omic Sans MS" pitchFamily="66" charset="0"/>
              </a:rPr>
              <a:t>Sami</a:t>
            </a:r>
            <a:r>
              <a:rPr lang="sl-SI" sz="2000" dirty="0" smtClean="0">
                <a:latin typeface="Comic Sans MS" pitchFamily="66" charset="0"/>
              </a:rPr>
              <a:t> (Laponci)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148064" y="4587800"/>
            <a:ext cx="134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itchFamily="66" charset="0"/>
              </a:rPr>
              <a:t>80.000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623403" y="5229200"/>
            <a:ext cx="290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omic Sans MS" pitchFamily="66" charset="0"/>
              </a:rPr>
              <a:t>r</a:t>
            </a:r>
            <a:r>
              <a:rPr lang="sl-SI" sz="2000" dirty="0" smtClean="0">
                <a:latin typeface="Comic Sans MS" pitchFamily="66" charset="0"/>
              </a:rPr>
              <a:t>ejci severnih jelenov</a:t>
            </a:r>
            <a:endParaRPr lang="sl-SI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porabnik\Desktop\s evropa\Starejši Sami se še vedno radi oblečejo v narodne noše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4299106" cy="25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porabnik\Desktop\s evropa\Uporaba severnega jele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36567"/>
            <a:ext cx="5148063" cy="2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7" y="116631"/>
            <a:ext cx="37306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D:\iz neta\severni jele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73348"/>
            <a:ext cx="2357402" cy="34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51520" y="2132856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>
              <a:latin typeface="Comic Sans MS" pitchFamily="66" charset="0"/>
            </a:endParaRPr>
          </a:p>
          <a:p>
            <a:endParaRPr lang="sl-SI" b="1" dirty="0" smtClean="0">
              <a:latin typeface="Comic Sans MS" pitchFamily="66" charset="0"/>
            </a:endParaRPr>
          </a:p>
          <a:p>
            <a:endParaRPr lang="sl-SI" b="1" dirty="0">
              <a:latin typeface="Comic Sans MS" pitchFamily="66" charset="0"/>
            </a:endParaRPr>
          </a:p>
          <a:p>
            <a:endParaRPr lang="sl-SI" b="1" dirty="0" smtClean="0">
              <a:latin typeface="Comic Sans MS" pitchFamily="66" charset="0"/>
            </a:endParaRPr>
          </a:p>
          <a:p>
            <a:endParaRPr lang="sl-SI" b="1" dirty="0" smtClean="0">
              <a:latin typeface="Comic Sans MS" pitchFamily="66" charset="0"/>
            </a:endParaRPr>
          </a:p>
          <a:p>
            <a:endParaRPr lang="sl-SI" b="1" dirty="0"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83568" y="6926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1. Značilna je redka poselitev. Gostota poselitve se od juga proti severu naglo zmanjšuje, izjema je norveška obala.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21981"/>
            <a:ext cx="4824536" cy="4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87" y="2038801"/>
            <a:ext cx="417671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38801"/>
            <a:ext cx="38401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403648" y="53012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Oslo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292080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Stockholm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11560" y="47667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2. Največja mesta Severne Evrope so se razvila večinoma </a:t>
            </a:r>
            <a:r>
              <a:rPr lang="sl-SI" sz="2400" b="1" dirty="0"/>
              <a:t>ob morju.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50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418</Words>
  <Application>Microsoft Office PowerPoint</Application>
  <PresentationFormat>Diaprojekcija na zaslonu (4:3)</PresentationFormat>
  <Paragraphs>81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Andi</cp:lastModifiedBy>
  <cp:revision>34</cp:revision>
  <dcterms:created xsi:type="dcterms:W3CDTF">2012-04-18T05:41:12Z</dcterms:created>
  <dcterms:modified xsi:type="dcterms:W3CDTF">2020-03-26T18:29:07Z</dcterms:modified>
</cp:coreProperties>
</file>