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1" r:id="rId6"/>
    <p:sldId id="260" r:id="rId7"/>
    <p:sldId id="261" r:id="rId8"/>
    <p:sldId id="263" r:id="rId9"/>
    <p:sldId id="262" r:id="rId10"/>
    <p:sldId id="268" r:id="rId11"/>
    <p:sldId id="272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4E7B-97A8-4CAE-AD19-6A93B4193247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6AD9-08E8-4912-8A69-14309312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898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4E7B-97A8-4CAE-AD19-6A93B4193247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6AD9-08E8-4912-8A69-14309312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055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4E7B-97A8-4CAE-AD19-6A93B4193247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6AD9-08E8-4912-8A69-14309312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992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4E7B-97A8-4CAE-AD19-6A93B4193247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6AD9-08E8-4912-8A69-14309312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403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4E7B-97A8-4CAE-AD19-6A93B4193247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6AD9-08E8-4912-8A69-14309312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776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4E7B-97A8-4CAE-AD19-6A93B4193247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6AD9-08E8-4912-8A69-14309312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764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4E7B-97A8-4CAE-AD19-6A93B4193247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6AD9-08E8-4912-8A69-14309312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495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4E7B-97A8-4CAE-AD19-6A93B4193247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6AD9-08E8-4912-8A69-14309312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213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4E7B-97A8-4CAE-AD19-6A93B4193247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6AD9-08E8-4912-8A69-14309312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496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4E7B-97A8-4CAE-AD19-6A93B4193247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6AD9-08E8-4912-8A69-14309312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185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4E7B-97A8-4CAE-AD19-6A93B4193247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6AD9-08E8-4912-8A69-14309312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244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14E7B-97A8-4CAE-AD19-6A93B4193247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96AD9-08E8-4912-8A69-14309312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501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porabnik\Desktop\s evropa\06395_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83568" y="181337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r>
              <a:rPr lang="sl-SI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odnebje in rastje Severne </a:t>
            </a: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sl-SI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vrope</a:t>
            </a:r>
            <a:endParaRPr lang="sl-SI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942" y="1607626"/>
            <a:ext cx="8917554" cy="478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251521" y="548680"/>
            <a:ext cx="84769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1</a:t>
            </a:r>
            <a:r>
              <a:rPr lang="sl-SI" dirty="0" smtClean="0"/>
              <a:t>. </a:t>
            </a:r>
            <a:r>
              <a:rPr lang="sl-SI" sz="2400" dirty="0" smtClean="0"/>
              <a:t> </a:t>
            </a:r>
            <a:r>
              <a:rPr lang="sl-SI" sz="2400" dirty="0"/>
              <a:t>Značilna sta </a:t>
            </a:r>
            <a:r>
              <a:rPr lang="sl-SI" sz="2400" b="1" dirty="0"/>
              <a:t>dva tipa podnebja</a:t>
            </a:r>
            <a:r>
              <a:rPr lang="sl-SI" sz="2400" dirty="0"/>
              <a:t>: OCEANSKO in hladno </a:t>
            </a:r>
            <a:r>
              <a:rPr lang="sl-SI" sz="2400" dirty="0" smtClean="0"/>
              <a:t> CELINSKO </a:t>
            </a:r>
            <a:r>
              <a:rPr lang="sl-SI" sz="2400" dirty="0"/>
              <a:t>podnebje.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6324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83568" y="54868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2. Celotna Danska in obalni predeli Norveške imajo OCEANSKO  podnebje (</a:t>
            </a:r>
            <a:r>
              <a:rPr lang="sl-SI" sz="2400" i="1" dirty="0"/>
              <a:t>čuti se vpliv </a:t>
            </a:r>
            <a:r>
              <a:rPr lang="sl-SI" sz="2400" b="1" i="1" dirty="0"/>
              <a:t>Severnoatlantskega</a:t>
            </a:r>
            <a:r>
              <a:rPr lang="sl-SI" sz="2400" i="1" dirty="0"/>
              <a:t> ali Zalivskega toka).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683568" y="2564904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3. V notranjosti celine, na Švedskem in Finskem pa je podnebje izrazito  CELINSKO z zelo mrzlimi zimami.</a:t>
            </a:r>
          </a:p>
          <a:p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83568" y="4149080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dirty="0" smtClean="0"/>
          </a:p>
          <a:p>
            <a:r>
              <a:rPr lang="sl-SI" sz="2400" dirty="0" smtClean="0"/>
              <a:t>4. Severni </a:t>
            </a:r>
            <a:r>
              <a:rPr lang="sl-SI" sz="2400" dirty="0"/>
              <a:t>deli nordijskih držav segajo prek severnega tečajnika v mrzli pas - poznajo </a:t>
            </a:r>
            <a:r>
              <a:rPr lang="sl-SI" sz="2400" b="1" dirty="0"/>
              <a:t>polarni dan in polarno noč</a:t>
            </a:r>
            <a:r>
              <a:rPr lang="sl-SI" sz="2400" dirty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2922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D:\iz neta\2153879341_2895e08b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186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iz neta\tun1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762"/>
            <a:ext cx="9178187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iz neta\tundra.colorado.rocki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467"/>
            <a:ext cx="9178186" cy="688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6" y="-23192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18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539552" y="54868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Comic Sans MS" pitchFamily="66" charset="0"/>
              </a:rPr>
              <a:t>Švedska in Finska najbolj gozdnati državi v Evropi</a:t>
            </a:r>
            <a:endParaRPr lang="sl-SI" sz="2000" dirty="0">
              <a:latin typeface="Comic Sans MS" pitchFamily="66" charset="0"/>
            </a:endParaRPr>
          </a:p>
        </p:txBody>
      </p:sp>
      <p:pic>
        <p:nvPicPr>
          <p:cNvPr id="6146" name="Picture 2" descr="C:\Users\Uporabnik\Desktop\s evropa\Valovita pokrajina v Estoni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126" y="2204864"/>
            <a:ext cx="6984776" cy="454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539552" y="119675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latin typeface="Comic Sans MS" pitchFamily="66" charset="0"/>
              </a:rPr>
              <a:t>i</a:t>
            </a:r>
            <a:r>
              <a:rPr lang="sl-SI" dirty="0" smtClean="0">
                <a:latin typeface="Comic Sans MS" pitchFamily="66" charset="0"/>
              </a:rPr>
              <a:t>glasti gozd (smreke, bor)</a:t>
            </a:r>
            <a:endParaRPr lang="sl-SI" dirty="0">
              <a:latin typeface="Comic Sans MS" pitchFamily="66" charset="0"/>
            </a:endParaRPr>
          </a:p>
        </p:txBody>
      </p:sp>
      <p:cxnSp>
        <p:nvCxnSpPr>
          <p:cNvPr id="10" name="Raven puščični povezovalnik 9"/>
          <p:cNvCxnSpPr/>
          <p:nvPr/>
        </p:nvCxnSpPr>
        <p:spPr>
          <a:xfrm>
            <a:off x="2555776" y="1519917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3496882" y="1209463"/>
            <a:ext cx="1939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latin typeface="Comic Sans MS" pitchFamily="66" charset="0"/>
              </a:rPr>
              <a:t>m</a:t>
            </a:r>
            <a:r>
              <a:rPr lang="sl-SI" dirty="0" smtClean="0">
                <a:latin typeface="Comic Sans MS" pitchFamily="66" charset="0"/>
              </a:rPr>
              <a:t>ešani in listnati gozdovi</a:t>
            </a:r>
            <a:endParaRPr lang="sl-SI" dirty="0">
              <a:latin typeface="Comic Sans MS" pitchFamily="66" charset="0"/>
            </a:endParaRPr>
          </a:p>
        </p:txBody>
      </p:sp>
      <p:cxnSp>
        <p:nvCxnSpPr>
          <p:cNvPr id="13" name="Raven puščični povezovalnik 12"/>
          <p:cNvCxnSpPr>
            <a:stCxn id="11" idx="3"/>
          </p:cNvCxnSpPr>
          <p:nvPr/>
        </p:nvCxnSpPr>
        <p:spPr>
          <a:xfrm flipV="1">
            <a:off x="5436096" y="1519917"/>
            <a:ext cx="864096" cy="127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6372200" y="1340768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latin typeface="Comic Sans MS" pitchFamily="66" charset="0"/>
              </a:rPr>
              <a:t>t</a:t>
            </a:r>
            <a:r>
              <a:rPr lang="sl-SI" dirty="0" smtClean="0">
                <a:latin typeface="Comic Sans MS" pitchFamily="66" charset="0"/>
              </a:rPr>
              <a:t>ravniki in obdelovalne površine</a:t>
            </a:r>
            <a:endParaRPr lang="sl-SI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0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23528" y="692696"/>
            <a:ext cx="67566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5. Hladno </a:t>
            </a:r>
            <a:r>
              <a:rPr lang="sl-SI" sz="2400" dirty="0"/>
              <a:t>podnebje vpliva tudi na rastlinstvo. Od severa proti jugu se vrstijo </a:t>
            </a:r>
            <a:r>
              <a:rPr lang="sl-SI" sz="2400" dirty="0" smtClean="0"/>
              <a:t>različni </a:t>
            </a:r>
            <a:r>
              <a:rPr lang="sl-SI" sz="2400" b="1" dirty="0" smtClean="0"/>
              <a:t>rastlinski </a:t>
            </a:r>
            <a:r>
              <a:rPr lang="sl-SI" sz="2400" b="1" dirty="0"/>
              <a:t>pasovi:</a:t>
            </a:r>
          </a:p>
          <a:p>
            <a:r>
              <a:rPr lang="sl-SI" sz="2400" dirty="0"/>
              <a:t>	</a:t>
            </a:r>
          </a:p>
          <a:p>
            <a:r>
              <a:rPr lang="sl-SI" sz="2400" dirty="0" smtClean="0"/>
              <a:t>	TUNDRA</a:t>
            </a:r>
            <a:endParaRPr lang="sl-SI" sz="2400" dirty="0"/>
          </a:p>
          <a:p>
            <a:r>
              <a:rPr lang="sl-SI" sz="2400" dirty="0"/>
              <a:t>	</a:t>
            </a:r>
          </a:p>
          <a:p>
            <a:r>
              <a:rPr lang="sl-SI" sz="2400" dirty="0"/>
              <a:t>	IGLASTI GOZD</a:t>
            </a:r>
          </a:p>
          <a:p>
            <a:r>
              <a:rPr lang="sl-SI" sz="2400" dirty="0"/>
              <a:t>	</a:t>
            </a:r>
          </a:p>
          <a:p>
            <a:r>
              <a:rPr lang="sl-SI" sz="2400" dirty="0"/>
              <a:t>	MEŠANI IN LISTNATI  GOZD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357" y="1916832"/>
            <a:ext cx="4127643" cy="3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porabnik\Desktop\Brez nasl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776863" cy="451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461796" y="5382399"/>
            <a:ext cx="4614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o</a:t>
            </a:r>
            <a:r>
              <a:rPr lang="sl-SI" sz="2000" dirty="0" smtClean="0">
                <a:latin typeface="Comic Sans MS" pitchFamily="66" charset="0"/>
              </a:rPr>
              <a:t>bale Norveške nikoli ne zamrznejo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3707904" y="6245590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Comic Sans MS" pitchFamily="66" charset="0"/>
              </a:rPr>
              <a:t>Botnijski in Finski zaliv pozimi zamrznjena</a:t>
            </a:r>
            <a:endParaRPr lang="sl-SI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7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porabnik\Desktop\podneb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porabnik\Desktop\s evropa\Klimograma Bergna in Kuo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6929"/>
            <a:ext cx="8064896" cy="54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692626" y="594105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latin typeface="Comic Sans MS" pitchFamily="66" charset="0"/>
              </a:rPr>
              <a:t>o</a:t>
            </a:r>
            <a:r>
              <a:rPr lang="sl-SI" sz="2400" dirty="0" smtClean="0">
                <a:latin typeface="Comic Sans MS" pitchFamily="66" charset="0"/>
              </a:rPr>
              <a:t>ceansko</a:t>
            </a:r>
            <a:r>
              <a:rPr lang="sl-SI" dirty="0" smtClean="0">
                <a:latin typeface="Comic Sans MS" pitchFamily="66" charset="0"/>
              </a:rPr>
              <a:t> </a:t>
            </a:r>
            <a:endParaRPr lang="sl-SI" dirty="0">
              <a:latin typeface="Comic Sans MS" pitchFamily="66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716016" y="594105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latin typeface="Comic Sans MS" pitchFamily="66" charset="0"/>
              </a:rPr>
              <a:t>celinsko</a:t>
            </a:r>
            <a:endParaRPr lang="sl-SI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8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66" y="1340768"/>
            <a:ext cx="912403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iz neta\s_ev_narg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836840" cy="488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aven puščični povezovalnik 9"/>
          <p:cNvCxnSpPr/>
          <p:nvPr/>
        </p:nvCxnSpPr>
        <p:spPr>
          <a:xfrm>
            <a:off x="1475656" y="3039860"/>
            <a:ext cx="1944216" cy="29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303649" y="2685917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z</a:t>
            </a:r>
            <a:r>
              <a:rPr lang="sl-SI" sz="2000" dirty="0" smtClean="0">
                <a:latin typeface="Comic Sans MS" pitchFamily="66" charset="0"/>
              </a:rPr>
              <a:t>ahodni vetrovi</a:t>
            </a:r>
            <a:endParaRPr lang="sl-SI" sz="2000" dirty="0">
              <a:latin typeface="Comic Sans MS" pitchFamily="66" charset="0"/>
            </a:endParaRPr>
          </a:p>
        </p:txBody>
      </p:sp>
      <p:cxnSp>
        <p:nvCxnSpPr>
          <p:cNvPr id="13" name="Raven puščični povezovalnik 12"/>
          <p:cNvCxnSpPr/>
          <p:nvPr/>
        </p:nvCxnSpPr>
        <p:spPr>
          <a:xfrm flipH="1" flipV="1">
            <a:off x="4283968" y="980728"/>
            <a:ext cx="546212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2987824" y="47667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v</a:t>
            </a:r>
            <a:r>
              <a:rPr lang="sl-SI" sz="2000" dirty="0" smtClean="0">
                <a:latin typeface="Comic Sans MS" pitchFamily="66" charset="0"/>
              </a:rPr>
              <a:t>ečja namočenost</a:t>
            </a:r>
            <a:endParaRPr lang="sl-SI" sz="2000" dirty="0">
              <a:latin typeface="Comic Sans MS" pitchFamily="66" charset="0"/>
            </a:endParaRPr>
          </a:p>
        </p:txBody>
      </p:sp>
      <p:cxnSp>
        <p:nvCxnSpPr>
          <p:cNvPr id="16" name="Raven puščični povezovalnik 15"/>
          <p:cNvCxnSpPr/>
          <p:nvPr/>
        </p:nvCxnSpPr>
        <p:spPr>
          <a:xfrm>
            <a:off x="4716016" y="3637774"/>
            <a:ext cx="1944216" cy="2952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8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porabnik\Desktop\Climatez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04856" cy="478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1403648" y="560499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Comic Sans MS" pitchFamily="66" charset="0"/>
              </a:rPr>
              <a:t>Severni tečajnik</a:t>
            </a:r>
            <a:endParaRPr lang="sl-SI" sz="2000" dirty="0">
              <a:latin typeface="Comic Sans MS" pitchFamily="66" charset="0"/>
            </a:endParaRPr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3779912" y="578966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5039883" y="545110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o</a:t>
            </a:r>
            <a:r>
              <a:rPr lang="sl-SI" sz="2000" dirty="0" smtClean="0">
                <a:latin typeface="Comic Sans MS" pitchFamily="66" charset="0"/>
              </a:rPr>
              <a:t>bmočje polarnega dneva in noči</a:t>
            </a:r>
            <a:endParaRPr lang="sl-SI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971600" y="322241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POLARNI DAN IN POLARNA NOČ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26908" y="1124744"/>
            <a:ext cx="756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prstClr val="black"/>
                </a:solidFill>
                <a:latin typeface="Comic Sans MS" pitchFamily="66" charset="0"/>
              </a:rPr>
              <a:t>Polarni dan in polarna noč se pojavljata med enakonočji in solsticiji v krajih, ki ležijo severno od tečajnikov.</a:t>
            </a:r>
            <a:endParaRPr lang="sl-SI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46050" y="2132856"/>
            <a:ext cx="377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prstClr val="black"/>
                </a:solidFill>
                <a:latin typeface="Comic Sans MS" pitchFamily="66" charset="0"/>
              </a:rPr>
              <a:t>Zimski solsticij (21.12.)</a:t>
            </a:r>
            <a:endParaRPr lang="sl-SI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9219" name="Picture 3" descr="D:\iz neta\21.6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0" y="2534749"/>
            <a:ext cx="8818438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14" y="2503191"/>
            <a:ext cx="8856474" cy="422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6361413" y="2060848"/>
            <a:ext cx="2763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prstClr val="black"/>
                </a:solidFill>
                <a:latin typeface="Comic Sans MS" pitchFamily="66" charset="0"/>
              </a:rPr>
              <a:t>Poletni </a:t>
            </a:r>
            <a:r>
              <a:rPr lang="sl-SI" b="1" dirty="0" smtClean="0">
                <a:solidFill>
                  <a:prstClr val="black"/>
                </a:solidFill>
                <a:latin typeface="Comic Sans MS" pitchFamily="66" charset="0"/>
              </a:rPr>
              <a:t>solsticij (21.6.)</a:t>
            </a:r>
            <a:endParaRPr lang="sl-SI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059" y="2503191"/>
            <a:ext cx="875742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D:\iz neta\prazn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3469295" cy="4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0" y="2534749"/>
            <a:ext cx="8818438" cy="419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251520" y="20608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prstClr val="black"/>
                </a:solidFill>
                <a:latin typeface="Comic Sans MS" pitchFamily="66" charset="0"/>
              </a:rPr>
              <a:t>Enakonočje (21.3., 23.9.)</a:t>
            </a:r>
            <a:endParaRPr lang="sl-SI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030" name="Picture 6" descr="D:\iz neta\prazn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8799" y="1995702"/>
            <a:ext cx="3046512" cy="43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87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4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187</Words>
  <Application>Microsoft Office PowerPoint</Application>
  <PresentationFormat>Diaprojekcija na zaslonu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Andi</cp:lastModifiedBy>
  <cp:revision>20</cp:revision>
  <dcterms:created xsi:type="dcterms:W3CDTF">2012-03-29T18:17:07Z</dcterms:created>
  <dcterms:modified xsi:type="dcterms:W3CDTF">2020-03-26T18:29:20Z</dcterms:modified>
</cp:coreProperties>
</file>