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4" r:id="rId1"/>
  </p:sldMasterIdLst>
  <p:sldIdLst>
    <p:sldId id="256" r:id="rId2"/>
    <p:sldId id="257" r:id="rId3"/>
    <p:sldId id="258" r:id="rId4"/>
    <p:sldId id="259" r:id="rId5"/>
    <p:sldId id="260" r:id="rId6"/>
    <p:sldId id="265" r:id="rId7"/>
    <p:sldId id="266" r:id="rId8"/>
    <p:sldId id="267" r:id="rId9"/>
    <p:sldId id="268" r:id="rId10"/>
    <p:sldId id="269"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5" d="100"/>
          <a:sy n="55" d="100"/>
        </p:scale>
        <p:origin x="614"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diapozitiv">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sl-SI" smtClean="0"/>
              <a:t>Uredite slog naslova matrice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sl-SI" smtClean="0"/>
              <a:t>Uredite slog podnaslova matrice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96DFF08F-DC6B-4601-B491-B0F83F6DD2DA}" type="datetimeFigureOut">
              <a:rPr lang="en-US" dirty="0"/>
              <a:t>4/6/2020</a:t>
            </a:fld>
            <a:endParaRPr lang="en-US" dirty="0"/>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4FAB73BC-B049-4115-A692-8D63A059BFB8}" type="slidenum">
              <a:rPr lang="en-US" dirty="0"/>
              <a:t>‹#›</a:t>
            </a:fld>
            <a:endParaRPr lang="en-US" dirty="0"/>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smtClean="0"/>
              <a:t>Uredite slog naslova matrice</a:t>
            </a:r>
            <a:endParaRPr lang="en-US" dirty="0"/>
          </a:p>
        </p:txBody>
      </p:sp>
      <p:sp>
        <p:nvSpPr>
          <p:cNvPr id="3" name="Vertical Text Placeholder 2"/>
          <p:cNvSpPr>
            <a:spLocks noGrp="1"/>
          </p:cNvSpPr>
          <p:nvPr>
            <p:ph type="body" orient="vert" idx="1"/>
          </p:nvPr>
        </p:nvSpPr>
        <p:spPr/>
        <p:txBody>
          <a:bodyPr vert="eaVert"/>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4/6/2020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sl-SI" smtClean="0"/>
              <a:t>Uredite slog naslova matrice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4/6/2020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smtClean="0"/>
              <a:t>Uredite slog naslova matrice</a:t>
            </a:r>
            <a:endParaRPr lang="en-US" dirty="0"/>
          </a:p>
        </p:txBody>
      </p:sp>
      <p:sp>
        <p:nvSpPr>
          <p:cNvPr id="3" name="Content Placeholder 2"/>
          <p:cNvSpPr>
            <a:spLocks noGrp="1"/>
          </p:cNvSpPr>
          <p:nvPr>
            <p:ph idx="1"/>
          </p:nvPr>
        </p:nvSpPr>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4/6/2020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Glava odseka">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sl-SI" smtClean="0"/>
              <a:t>Uredite slog naslova matrice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smtClean="0"/>
              <a:t>Uredite sloge besedila matrice</a:t>
            </a:r>
          </a:p>
        </p:txBody>
      </p:sp>
      <p:sp>
        <p:nvSpPr>
          <p:cNvPr id="4" name="Date Placeholder 3"/>
          <p:cNvSpPr>
            <a:spLocks noGrp="1"/>
          </p:cNvSpPr>
          <p:nvPr>
            <p:ph type="dt" sz="half" idx="10"/>
          </p:nvPr>
        </p:nvSpPr>
        <p:spPr/>
        <p:txBody>
          <a:bodyPr/>
          <a:lstStyle/>
          <a:p>
            <a:fld id="{96DFF08F-DC6B-4601-B491-B0F83F6DD2DA}" type="datetimeFigureOut">
              <a:rPr lang="en-US" dirty="0"/>
              <a:t>4/6/2020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sl-SI" smtClean="0"/>
              <a:t>Uredite slog naslova matrice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dirty="0"/>
              <a:t>4/6/2020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sl-SI" smtClean="0"/>
              <a:t>Uredite slog naslova matrice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dirty="0"/>
              <a:t>4/6/2020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smtClean="0"/>
              <a:t>Uredite slog naslova matrice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dirty="0"/>
              <a:t>4/6/2020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dirty="0"/>
              <a:t>4/6/2020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Naslov in vsebina">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sl-SI" smtClean="0"/>
              <a:t>Uredite slog naslova matrice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smtClean="0"/>
              <a:t>Uredite sloge besedila matrice</a:t>
            </a:r>
          </a:p>
        </p:txBody>
      </p:sp>
      <p:sp>
        <p:nvSpPr>
          <p:cNvPr id="5" name="Date Placeholder 4"/>
          <p:cNvSpPr>
            <a:spLocks noGrp="1"/>
          </p:cNvSpPr>
          <p:nvPr>
            <p:ph type="dt" sz="half" idx="10"/>
          </p:nvPr>
        </p:nvSpPr>
        <p:spPr/>
        <p:txBody>
          <a:bodyPr/>
          <a:lstStyle/>
          <a:p>
            <a:fld id="{96DFF08F-DC6B-4601-B491-B0F83F6DD2DA}" type="datetimeFigureOut">
              <a:rPr lang="en-US" dirty="0"/>
              <a:t>4/6/2020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Naslov in slika">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sl-SI" smtClean="0"/>
              <a:t>Uredite slog naslova matrice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l-SI" smtClean="0"/>
              <a:t>Kliknite ikono, če želite dodati sliko</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smtClean="0"/>
              <a:t>Uredite sloge besedila matrice</a:t>
            </a:r>
          </a:p>
        </p:txBody>
      </p:sp>
      <p:sp>
        <p:nvSpPr>
          <p:cNvPr id="5" name="Date Placeholder 4"/>
          <p:cNvSpPr>
            <a:spLocks noGrp="1"/>
          </p:cNvSpPr>
          <p:nvPr>
            <p:ph type="dt" sz="half" idx="10"/>
          </p:nvPr>
        </p:nvSpPr>
        <p:spPr/>
        <p:txBody>
          <a:bodyPr/>
          <a:lstStyle/>
          <a:p>
            <a:fld id="{96DFF08F-DC6B-4601-B491-B0F83F6DD2DA}" type="datetimeFigureOut">
              <a:rPr lang="en-US" dirty="0"/>
              <a:t>4/6/2020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sl-SI" smtClean="0"/>
              <a:t>Uredite slog naslova matrice</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96DFF08F-DC6B-4601-B491-B0F83F6DD2DA}" type="datetimeFigureOut">
              <a:rPr lang="en-US" dirty="0"/>
              <a:pPr/>
              <a:t>4/6/2020</a:t>
            </a:fld>
            <a:endParaRPr lang="en-US" dirty="0"/>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n-US" dirty="0"/>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hyperlink" Target="https://www.youtube.com/watch?v=PEzTFmiCeks" TargetMode="External"/><Relationship Id="rId2" Type="http://schemas.openxmlformats.org/officeDocument/2006/relationships/hyperlink" Target="http://gradiva.txt.si/slovenscina/slovenscina-za-triletne-sole/3-letnik-3letni/slovenska-knjizevnost-v-casu/tavcar-trzacan/sinteza-150/"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slov 3"/>
          <p:cNvSpPr>
            <a:spLocks noGrp="1"/>
          </p:cNvSpPr>
          <p:nvPr>
            <p:ph type="title"/>
          </p:nvPr>
        </p:nvSpPr>
        <p:spPr>
          <a:xfrm>
            <a:off x="1143000" y="609600"/>
            <a:ext cx="9875520" cy="5181600"/>
          </a:xfrm>
        </p:spPr>
        <p:txBody>
          <a:bodyPr>
            <a:normAutofit/>
          </a:bodyPr>
          <a:lstStyle/>
          <a:p>
            <a:pPr algn="ctr"/>
            <a:r>
              <a:rPr lang="sl-SI" sz="16600" b="1" dirty="0" smtClean="0">
                <a:solidFill>
                  <a:schemeClr val="accent3">
                    <a:lumMod val="60000"/>
                    <a:lumOff val="40000"/>
                  </a:schemeClr>
                </a:solidFill>
                <a:effectLst>
                  <a:outerShdw blurRad="38100" dist="38100" dir="2700000" algn="tl">
                    <a:srgbClr val="000000">
                      <a:alpha val="43137"/>
                    </a:srgbClr>
                  </a:outerShdw>
                </a:effectLst>
              </a:rPr>
              <a:t>Realizem</a:t>
            </a:r>
            <a:endParaRPr lang="sl-SI" sz="16600" b="1" dirty="0">
              <a:solidFill>
                <a:schemeClr val="accent3">
                  <a:lumMod val="60000"/>
                  <a:lumOff val="40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853805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1143000" y="609600"/>
            <a:ext cx="9875520" cy="5375564"/>
          </a:xfrm>
        </p:spPr>
        <p:txBody>
          <a:bodyPr/>
          <a:lstStyle/>
          <a:p>
            <a:r>
              <a:rPr lang="sl-SI" dirty="0" smtClean="0"/>
              <a:t>Poglej si filmčka o </a:t>
            </a:r>
            <a:r>
              <a:rPr lang="sl-SI" smtClean="0"/>
              <a:t>sirotah:</a:t>
            </a:r>
            <a:br>
              <a:rPr lang="sl-SI" smtClean="0"/>
            </a:br>
            <a:r>
              <a:rPr lang="sl-SI" dirty="0" smtClean="0"/>
              <a:t/>
            </a:r>
            <a:br>
              <a:rPr lang="sl-SI" dirty="0" smtClean="0"/>
            </a:br>
            <a:r>
              <a:rPr lang="sl-SI" sz="2400" dirty="0">
                <a:hlinkClick r:id="rId2"/>
              </a:rPr>
              <a:t>http://gradiva.txt.si/slovenscina/slovenscina-za-triletne-sole/3-letnik-3letni/slovenska-knjizevnost-v-casu/tavcar-trzacan/sinteza-150</a:t>
            </a:r>
            <a:r>
              <a:rPr lang="sl-SI" sz="2400" dirty="0" smtClean="0">
                <a:hlinkClick r:id="rId2"/>
              </a:rPr>
              <a:t>/</a:t>
            </a:r>
            <a:r>
              <a:rPr lang="sl-SI" sz="2400" smtClean="0"/>
              <a:t/>
            </a:r>
            <a:br>
              <a:rPr lang="sl-SI" sz="2400" smtClean="0"/>
            </a:br>
            <a:r>
              <a:rPr lang="sl-SI" sz="2400" smtClean="0"/>
              <a:t/>
            </a:r>
            <a:br>
              <a:rPr lang="sl-SI" sz="2400" smtClean="0"/>
            </a:br>
            <a:r>
              <a:rPr lang="sl-SI" sz="2400" dirty="0"/>
              <a:t/>
            </a:r>
            <a:br>
              <a:rPr lang="sl-SI" sz="2400" dirty="0"/>
            </a:br>
            <a:r>
              <a:rPr lang="sl-SI" sz="2400" dirty="0">
                <a:hlinkClick r:id="rId3"/>
              </a:rPr>
              <a:t>https://www.youtube.com/watch?v=PEzTFmiCeks</a:t>
            </a:r>
            <a:endParaRPr lang="sl-SI" sz="2400" dirty="0"/>
          </a:p>
        </p:txBody>
      </p:sp>
    </p:spTree>
    <p:extLst>
      <p:ext uri="{BB962C8B-B14F-4D97-AF65-F5344CB8AC3E}">
        <p14:creationId xmlns:p14="http://schemas.microsoft.com/office/powerpoint/2010/main" val="33972293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1143000" y="609599"/>
            <a:ext cx="9875520" cy="5112327"/>
          </a:xfrm>
        </p:spPr>
        <p:txBody>
          <a:bodyPr>
            <a:normAutofit fontScale="90000"/>
          </a:bodyPr>
          <a:lstStyle/>
          <a:p>
            <a:pPr marL="0" indent="0">
              <a:lnSpc>
                <a:spcPct val="150000"/>
              </a:lnSpc>
              <a:spcBef>
                <a:spcPts val="0"/>
              </a:spcBef>
              <a:spcAft>
                <a:spcPts val="0"/>
              </a:spcAft>
            </a:pPr>
            <a:r>
              <a:rPr lang="sl-SI" b="1" dirty="0">
                <a:solidFill>
                  <a:schemeClr val="accent2">
                    <a:lumMod val="50000"/>
                  </a:schemeClr>
                </a:solidFill>
                <a:effectLst>
                  <a:outerShdw blurRad="38100" dist="38100" dir="2700000" algn="tl">
                    <a:srgbClr val="000000">
                      <a:alpha val="43137"/>
                    </a:srgbClr>
                  </a:outerShdw>
                </a:effectLst>
              </a:rPr>
              <a:t>REALIZEM </a:t>
            </a:r>
            <a:r>
              <a:rPr lang="sl-SI" dirty="0">
                <a:solidFill>
                  <a:schemeClr val="accent2">
                    <a:lumMod val="50000"/>
                  </a:schemeClr>
                </a:solidFill>
              </a:rPr>
              <a:t>je umetnostna smer, ki </a:t>
            </a:r>
            <a:r>
              <a:rPr lang="sl-SI" b="1" dirty="0">
                <a:solidFill>
                  <a:schemeClr val="accent2">
                    <a:lumMod val="50000"/>
                  </a:schemeClr>
                </a:solidFill>
              </a:rPr>
              <a:t>v Evropi </a:t>
            </a:r>
            <a:r>
              <a:rPr lang="sl-SI" dirty="0">
                <a:solidFill>
                  <a:schemeClr val="accent2">
                    <a:lumMod val="50000"/>
                  </a:schemeClr>
                </a:solidFill>
              </a:rPr>
              <a:t>prevladuje v 2. polovici 19. stoletja</a:t>
            </a:r>
            <a:r>
              <a:rPr lang="sl-SI" dirty="0" smtClean="0">
                <a:solidFill>
                  <a:schemeClr val="accent2">
                    <a:lumMod val="50000"/>
                  </a:schemeClr>
                </a:solidFill>
              </a:rPr>
              <a:t>.</a:t>
            </a:r>
            <a:br>
              <a:rPr lang="sl-SI" dirty="0" smtClean="0">
                <a:solidFill>
                  <a:schemeClr val="accent2">
                    <a:lumMod val="50000"/>
                  </a:schemeClr>
                </a:solidFill>
              </a:rPr>
            </a:br>
            <a:r>
              <a:rPr lang="sl-SI" dirty="0" smtClean="0">
                <a:solidFill>
                  <a:schemeClr val="accent2">
                    <a:lumMod val="50000"/>
                  </a:schemeClr>
                </a:solidFill>
              </a:rPr>
              <a:t> </a:t>
            </a:r>
            <a:r>
              <a:rPr lang="sl-SI" dirty="0">
                <a:solidFill>
                  <a:schemeClr val="accent2">
                    <a:lumMod val="50000"/>
                  </a:schemeClr>
                </a:solidFill>
              </a:rPr>
              <a:t/>
            </a:r>
            <a:br>
              <a:rPr lang="sl-SI" dirty="0">
                <a:solidFill>
                  <a:schemeClr val="accent2">
                    <a:lumMod val="50000"/>
                  </a:schemeClr>
                </a:solidFill>
              </a:rPr>
            </a:br>
            <a:r>
              <a:rPr lang="sl-SI" dirty="0">
                <a:solidFill>
                  <a:schemeClr val="accent2">
                    <a:lumMod val="50000"/>
                  </a:schemeClr>
                </a:solidFill>
                <a:effectLst>
                  <a:outerShdw blurRad="38100" dist="38100" dir="2700000" algn="tl">
                    <a:srgbClr val="000000">
                      <a:alpha val="43137"/>
                    </a:srgbClr>
                  </a:outerShdw>
                </a:effectLst>
              </a:rPr>
              <a:t>Predstavniki: </a:t>
            </a:r>
            <a:r>
              <a:rPr lang="sl-SI" dirty="0">
                <a:solidFill>
                  <a:schemeClr val="accent2">
                    <a:lumMod val="50000"/>
                  </a:schemeClr>
                </a:solidFill>
              </a:rPr>
              <a:t>Tolstoj, Flaubert, Turgenjev, </a:t>
            </a:r>
            <a:br>
              <a:rPr lang="sl-SI" dirty="0">
                <a:solidFill>
                  <a:schemeClr val="accent2">
                    <a:lumMod val="50000"/>
                  </a:schemeClr>
                </a:solidFill>
              </a:rPr>
            </a:br>
            <a:r>
              <a:rPr lang="sl-SI" dirty="0">
                <a:solidFill>
                  <a:schemeClr val="accent2">
                    <a:lumMod val="50000"/>
                  </a:schemeClr>
                </a:solidFill>
              </a:rPr>
              <a:t>Dostojevski, Dickens …</a:t>
            </a:r>
          </a:p>
        </p:txBody>
      </p:sp>
    </p:spTree>
    <p:extLst>
      <p:ext uri="{BB962C8B-B14F-4D97-AF65-F5344CB8AC3E}">
        <p14:creationId xmlns:p14="http://schemas.microsoft.com/office/powerpoint/2010/main" val="11308998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1143000" y="609599"/>
            <a:ext cx="9875520" cy="5500255"/>
          </a:xfrm>
        </p:spPr>
        <p:txBody>
          <a:bodyPr/>
          <a:lstStyle/>
          <a:p>
            <a:pPr marL="0" indent="0">
              <a:lnSpc>
                <a:spcPct val="150000"/>
              </a:lnSpc>
              <a:spcBef>
                <a:spcPts val="0"/>
              </a:spcBef>
              <a:spcAft>
                <a:spcPts val="0"/>
              </a:spcAft>
            </a:pPr>
            <a:r>
              <a:rPr lang="sl-SI" b="1" dirty="0">
                <a:solidFill>
                  <a:schemeClr val="accent2">
                    <a:lumMod val="50000"/>
                  </a:schemeClr>
                </a:solidFill>
                <a:effectLst>
                  <a:outerShdw blurRad="38100" dist="38100" dir="2700000" algn="tl">
                    <a:srgbClr val="000000">
                      <a:alpha val="43137"/>
                    </a:srgbClr>
                  </a:outerShdw>
                </a:effectLst>
              </a:rPr>
              <a:t>REALIZEM NA SLOVENSKEM</a:t>
            </a:r>
            <a:br>
              <a:rPr lang="sl-SI" b="1" dirty="0">
                <a:solidFill>
                  <a:schemeClr val="accent2">
                    <a:lumMod val="50000"/>
                  </a:schemeClr>
                </a:solidFill>
                <a:effectLst>
                  <a:outerShdw blurRad="38100" dist="38100" dir="2700000" algn="tl">
                    <a:srgbClr val="000000">
                      <a:alpha val="43137"/>
                    </a:srgbClr>
                  </a:outerShdw>
                </a:effectLst>
              </a:rPr>
            </a:br>
            <a:r>
              <a:rPr lang="sl-SI" b="1" dirty="0">
                <a:solidFill>
                  <a:schemeClr val="accent2">
                    <a:lumMod val="50000"/>
                  </a:schemeClr>
                </a:solidFill>
                <a:effectLst>
                  <a:outerShdw blurRad="38100" dist="38100" dir="2700000" algn="tl">
                    <a:srgbClr val="000000">
                      <a:alpha val="43137"/>
                    </a:srgbClr>
                  </a:outerShdw>
                </a:effectLst>
              </a:rPr>
              <a:t>od 1881 – </a:t>
            </a:r>
            <a:r>
              <a:rPr lang="sl-SI" dirty="0">
                <a:solidFill>
                  <a:schemeClr val="accent2">
                    <a:lumMod val="50000"/>
                  </a:schemeClr>
                </a:solidFill>
              </a:rPr>
              <a:t>začne izhajati Ljubljanski zvon</a:t>
            </a:r>
            <a:br>
              <a:rPr lang="sl-SI" dirty="0">
                <a:solidFill>
                  <a:schemeClr val="accent2">
                    <a:lumMod val="50000"/>
                  </a:schemeClr>
                </a:solidFill>
              </a:rPr>
            </a:br>
            <a:r>
              <a:rPr lang="sl-SI" b="1" dirty="0">
                <a:solidFill>
                  <a:schemeClr val="accent2">
                    <a:lumMod val="50000"/>
                  </a:schemeClr>
                </a:solidFill>
                <a:effectLst>
                  <a:outerShdw blurRad="38100" dist="38100" dir="2700000" algn="tl">
                    <a:srgbClr val="000000">
                      <a:alpha val="43137"/>
                    </a:srgbClr>
                  </a:outerShdw>
                </a:effectLst>
              </a:rPr>
              <a:t>do 1899 – </a:t>
            </a:r>
            <a:r>
              <a:rPr lang="sl-SI" dirty="0">
                <a:solidFill>
                  <a:schemeClr val="accent2">
                    <a:lumMod val="50000"/>
                  </a:schemeClr>
                </a:solidFill>
              </a:rPr>
              <a:t>izideta </a:t>
            </a:r>
            <a:r>
              <a:rPr lang="sl-SI" dirty="0" smtClean="0">
                <a:solidFill>
                  <a:schemeClr val="accent2">
                    <a:lumMod val="50000"/>
                  </a:schemeClr>
                </a:solidFill>
              </a:rPr>
              <a:t>Cankarjeva pes. zbirka</a:t>
            </a:r>
            <a:r>
              <a:rPr lang="sl-SI" b="1" dirty="0" smtClean="0">
                <a:solidFill>
                  <a:schemeClr val="accent2">
                    <a:lumMod val="50000"/>
                  </a:schemeClr>
                </a:solidFill>
                <a:effectLst>
                  <a:outerShdw blurRad="38100" dist="38100" dir="2700000" algn="tl">
                    <a:srgbClr val="000000">
                      <a:alpha val="43137"/>
                    </a:srgbClr>
                  </a:outerShdw>
                </a:effectLst>
              </a:rPr>
              <a:t> </a:t>
            </a:r>
            <a:r>
              <a:rPr lang="sl-SI" b="1" i="1" dirty="0">
                <a:solidFill>
                  <a:schemeClr val="accent2">
                    <a:lumMod val="50000"/>
                  </a:schemeClr>
                </a:solidFill>
                <a:effectLst>
                  <a:outerShdw blurRad="38100" dist="38100" dir="2700000" algn="tl">
                    <a:srgbClr val="000000">
                      <a:alpha val="43137"/>
                    </a:srgbClr>
                  </a:outerShdw>
                </a:effectLst>
              </a:rPr>
              <a:t>Erotika</a:t>
            </a:r>
            <a:r>
              <a:rPr lang="sl-SI" b="1" dirty="0">
                <a:solidFill>
                  <a:schemeClr val="accent2">
                    <a:lumMod val="50000"/>
                  </a:schemeClr>
                </a:solidFill>
                <a:effectLst>
                  <a:outerShdw blurRad="38100" dist="38100" dir="2700000" algn="tl">
                    <a:srgbClr val="000000">
                      <a:alpha val="43137"/>
                    </a:srgbClr>
                  </a:outerShdw>
                </a:effectLst>
              </a:rPr>
              <a:t> </a:t>
            </a:r>
            <a:r>
              <a:rPr lang="sl-SI" dirty="0">
                <a:solidFill>
                  <a:schemeClr val="accent2">
                    <a:lumMod val="50000"/>
                  </a:schemeClr>
                </a:solidFill>
              </a:rPr>
              <a:t>in </a:t>
            </a:r>
            <a:r>
              <a:rPr lang="sl-SI" dirty="0" smtClean="0">
                <a:solidFill>
                  <a:schemeClr val="accent2">
                    <a:lumMod val="50000"/>
                  </a:schemeClr>
                </a:solidFill>
              </a:rPr>
              <a:t>Župančičeva pesniška zbirka </a:t>
            </a:r>
            <a:r>
              <a:rPr lang="sl-SI" b="1" i="1" dirty="0">
                <a:solidFill>
                  <a:schemeClr val="accent2">
                    <a:lumMod val="50000"/>
                  </a:schemeClr>
                </a:solidFill>
                <a:effectLst>
                  <a:outerShdw blurRad="38100" dist="38100" dir="2700000" algn="tl">
                    <a:srgbClr val="000000">
                      <a:alpha val="43137"/>
                    </a:srgbClr>
                  </a:outerShdw>
                </a:effectLst>
              </a:rPr>
              <a:t>Čaša opojnosti </a:t>
            </a:r>
          </a:p>
        </p:txBody>
      </p:sp>
    </p:spTree>
    <p:extLst>
      <p:ext uri="{BB962C8B-B14F-4D97-AF65-F5344CB8AC3E}">
        <p14:creationId xmlns:p14="http://schemas.microsoft.com/office/powerpoint/2010/main" val="42250929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1143000" y="609599"/>
            <a:ext cx="9875520" cy="5347855"/>
          </a:xfrm>
        </p:spPr>
        <p:txBody>
          <a:bodyPr>
            <a:normAutofit fontScale="90000"/>
          </a:bodyPr>
          <a:lstStyle/>
          <a:p>
            <a:pPr marL="0" lvl="0" indent="0">
              <a:lnSpc>
                <a:spcPct val="150000"/>
              </a:lnSpc>
              <a:spcBef>
                <a:spcPts val="0"/>
              </a:spcBef>
              <a:spcAft>
                <a:spcPts val="0"/>
              </a:spcAft>
            </a:pPr>
            <a:r>
              <a:rPr lang="sl-SI" sz="3100" b="1" dirty="0">
                <a:solidFill>
                  <a:schemeClr val="accent2">
                    <a:lumMod val="50000"/>
                  </a:schemeClr>
                </a:solidFill>
                <a:effectLst>
                  <a:outerShdw blurRad="38100" dist="38100" dir="2700000" algn="tl">
                    <a:srgbClr val="000000">
                      <a:alpha val="43137"/>
                    </a:srgbClr>
                  </a:outerShdw>
                </a:effectLst>
              </a:rPr>
              <a:t>ZNAČILNOSTI</a:t>
            </a:r>
            <a:r>
              <a:rPr lang="sl-SI" sz="3100" b="1" dirty="0">
                <a:solidFill>
                  <a:schemeClr val="bg1"/>
                </a:solidFill>
                <a:effectLst>
                  <a:outerShdw blurRad="38100" dist="38100" dir="2700000" algn="tl">
                    <a:srgbClr val="000000">
                      <a:alpha val="43137"/>
                    </a:srgbClr>
                  </a:outerShdw>
                </a:effectLst>
              </a:rPr>
              <a:t/>
            </a:r>
            <a:br>
              <a:rPr lang="sl-SI" sz="3100" b="1" dirty="0">
                <a:solidFill>
                  <a:schemeClr val="bg1"/>
                </a:solidFill>
                <a:effectLst>
                  <a:outerShdw blurRad="38100" dist="38100" dir="2700000" algn="tl">
                    <a:srgbClr val="000000">
                      <a:alpha val="43137"/>
                    </a:srgbClr>
                  </a:outerShdw>
                </a:effectLst>
              </a:rPr>
            </a:br>
            <a:r>
              <a:rPr lang="sl-SI" sz="3100" dirty="0">
                <a:solidFill>
                  <a:prstClr val="black"/>
                </a:solidFill>
              </a:rPr>
              <a:t>V tem obdobju so književniki želeli opisati svet </a:t>
            </a:r>
            <a:r>
              <a:rPr lang="sl-SI" sz="3100" b="1" dirty="0">
                <a:solidFill>
                  <a:prstClr val="black"/>
                </a:solidFill>
                <a:effectLst>
                  <a:outerShdw blurRad="38100" dist="38100" dir="2700000" algn="tl">
                    <a:srgbClr val="000000">
                      <a:alpha val="43137"/>
                    </a:srgbClr>
                  </a:outerShdw>
                </a:effectLst>
              </a:rPr>
              <a:t>takšen, kot je</a:t>
            </a:r>
            <a:r>
              <a:rPr lang="sl-SI" sz="3100" dirty="0">
                <a:solidFill>
                  <a:prstClr val="black"/>
                </a:solidFill>
              </a:rPr>
              <a:t>: vsakdanji, brez olepšav. Življenje so hoteli predstaviti čim bolj nenarejeno, pristno in naravno. Realist torej </a:t>
            </a:r>
            <a:r>
              <a:rPr lang="sl-SI" sz="3100" dirty="0">
                <a:solidFill>
                  <a:schemeClr val="accent2">
                    <a:lumMod val="50000"/>
                  </a:schemeClr>
                </a:solidFill>
                <a:effectLst>
                  <a:outerShdw blurRad="38100" dist="38100" dir="2700000" algn="tl">
                    <a:srgbClr val="000000">
                      <a:alpha val="43137"/>
                    </a:srgbClr>
                  </a:outerShdw>
                </a:effectLst>
              </a:rPr>
              <a:t>ne želi </a:t>
            </a:r>
            <a:r>
              <a:rPr lang="sl-SI" sz="3100" dirty="0">
                <a:solidFill>
                  <a:prstClr val="black"/>
                </a:solidFill>
              </a:rPr>
              <a:t>predstaviti izjemnega, nevsakdanjega, </a:t>
            </a:r>
            <a:r>
              <a:rPr lang="sl-SI" sz="3100" dirty="0">
                <a:solidFill>
                  <a:schemeClr val="accent2">
                    <a:lumMod val="50000"/>
                  </a:schemeClr>
                </a:solidFill>
                <a:effectLst>
                  <a:outerShdw blurRad="38100" dist="38100" dir="2700000" algn="tl">
                    <a:srgbClr val="000000">
                      <a:alpha val="43137"/>
                    </a:srgbClr>
                  </a:outerShdw>
                </a:effectLst>
              </a:rPr>
              <a:t>marveč povprečno</a:t>
            </a:r>
            <a:r>
              <a:rPr lang="sl-SI" sz="3100" dirty="0">
                <a:solidFill>
                  <a:prstClr val="black"/>
                </a:solidFill>
              </a:rPr>
              <a:t>. Pogosto prikazuje odnos med revnimi in bogatimi ter pokvarjenost meščanske družbe. </a:t>
            </a:r>
            <a:r>
              <a:rPr lang="sl-SI" sz="3100" dirty="0" smtClean="0">
                <a:solidFill>
                  <a:prstClr val="black"/>
                </a:solidFill>
              </a:rPr>
              <a:t/>
            </a:r>
            <a:br>
              <a:rPr lang="sl-SI" sz="3100" dirty="0" smtClean="0">
                <a:solidFill>
                  <a:prstClr val="black"/>
                </a:solidFill>
              </a:rPr>
            </a:br>
            <a:r>
              <a:rPr lang="sl-SI" sz="3100" dirty="0" smtClean="0">
                <a:solidFill>
                  <a:prstClr val="black"/>
                </a:solidFill>
              </a:rPr>
              <a:t/>
            </a:r>
            <a:br>
              <a:rPr lang="sl-SI" sz="3100" dirty="0" smtClean="0">
                <a:solidFill>
                  <a:prstClr val="black"/>
                </a:solidFill>
              </a:rPr>
            </a:br>
            <a:r>
              <a:rPr lang="sl-SI" sz="3100" dirty="0" smtClean="0">
                <a:solidFill>
                  <a:prstClr val="black"/>
                </a:solidFill>
              </a:rPr>
              <a:t>realističen slog pisanja = pisanje brez olepševanja</a:t>
            </a:r>
            <a:r>
              <a:rPr lang="sl-SI" dirty="0">
                <a:solidFill>
                  <a:prstClr val="black"/>
                </a:solidFill>
              </a:rPr>
              <a:t/>
            </a:r>
            <a:br>
              <a:rPr lang="sl-SI" dirty="0">
                <a:solidFill>
                  <a:prstClr val="black"/>
                </a:solidFill>
              </a:rPr>
            </a:br>
            <a:endParaRPr lang="sl-SI" dirty="0">
              <a:solidFill>
                <a:prstClr val="black"/>
              </a:solidFill>
            </a:endParaRPr>
          </a:p>
        </p:txBody>
      </p:sp>
    </p:spTree>
    <p:extLst>
      <p:ext uri="{BB962C8B-B14F-4D97-AF65-F5344CB8AC3E}">
        <p14:creationId xmlns:p14="http://schemas.microsoft.com/office/powerpoint/2010/main" val="7316694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Slika 2"/>
          <p:cNvPicPr>
            <a:picLocks noChangeAspect="1"/>
          </p:cNvPicPr>
          <p:nvPr/>
        </p:nvPicPr>
        <p:blipFill>
          <a:blip r:embed="rId2"/>
          <a:stretch>
            <a:fillRect/>
          </a:stretch>
        </p:blipFill>
        <p:spPr>
          <a:xfrm>
            <a:off x="0" y="1673"/>
            <a:ext cx="12192000" cy="6854653"/>
          </a:xfrm>
          <a:prstGeom prst="rect">
            <a:avLst/>
          </a:prstGeom>
        </p:spPr>
      </p:pic>
      <p:sp>
        <p:nvSpPr>
          <p:cNvPr id="2" name="Naslov 1"/>
          <p:cNvSpPr>
            <a:spLocks noGrp="1"/>
          </p:cNvSpPr>
          <p:nvPr>
            <p:ph type="title"/>
          </p:nvPr>
        </p:nvSpPr>
        <p:spPr>
          <a:xfrm>
            <a:off x="1143000" y="609599"/>
            <a:ext cx="9875520" cy="5320145"/>
          </a:xfrm>
        </p:spPr>
        <p:txBody>
          <a:bodyPr/>
          <a:lstStyle/>
          <a:p>
            <a:endParaRPr lang="sl-SI" dirty="0"/>
          </a:p>
        </p:txBody>
      </p:sp>
    </p:spTree>
    <p:extLst>
      <p:ext uri="{BB962C8B-B14F-4D97-AF65-F5344CB8AC3E}">
        <p14:creationId xmlns:p14="http://schemas.microsoft.com/office/powerpoint/2010/main" val="19188728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1143000" y="609600"/>
            <a:ext cx="9875520" cy="5444836"/>
          </a:xfrm>
        </p:spPr>
        <p:txBody>
          <a:bodyPr>
            <a:normAutofit fontScale="90000"/>
          </a:bodyPr>
          <a:lstStyle/>
          <a:p>
            <a:r>
              <a:rPr lang="sl-SI" b="1" u="sng" dirty="0" smtClean="0">
                <a:solidFill>
                  <a:srgbClr val="FF0000"/>
                </a:solidFill>
                <a:effectLst>
                  <a:outerShdw blurRad="38100" dist="38100" dir="2700000" algn="tl">
                    <a:srgbClr val="000000">
                      <a:alpha val="43137"/>
                    </a:srgbClr>
                  </a:outerShdw>
                </a:effectLst>
              </a:rPr>
              <a:t>Ivan Tavčar: Tržačan</a:t>
            </a:r>
            <a:r>
              <a:rPr lang="sl-SI" dirty="0" smtClean="0">
                <a:solidFill>
                  <a:srgbClr val="FF0000"/>
                </a:solidFill>
                <a:effectLst>
                  <a:outerShdw blurRad="38100" dist="38100" dir="2700000" algn="tl">
                    <a:srgbClr val="000000">
                      <a:alpha val="43137"/>
                    </a:srgbClr>
                  </a:outerShdw>
                </a:effectLst>
              </a:rPr>
              <a:t/>
            </a:r>
            <a:br>
              <a:rPr lang="sl-SI" dirty="0" smtClean="0">
                <a:solidFill>
                  <a:srgbClr val="FF0000"/>
                </a:solidFill>
                <a:effectLst>
                  <a:outerShdw blurRad="38100" dist="38100" dir="2700000" algn="tl">
                    <a:srgbClr val="000000">
                      <a:alpha val="43137"/>
                    </a:srgbClr>
                  </a:outerShdw>
                </a:effectLst>
              </a:rPr>
            </a:br>
            <a:r>
              <a:rPr lang="sl-SI" dirty="0" smtClean="0"/>
              <a:t/>
            </a:r>
            <a:br>
              <a:rPr lang="sl-SI" dirty="0" smtClean="0"/>
            </a:br>
            <a:r>
              <a:rPr lang="sl-SI" altLang="sl-SI" u="sng" dirty="0"/>
              <a:t>Realistično</a:t>
            </a:r>
            <a:r>
              <a:rPr lang="sl-SI" altLang="sl-SI" dirty="0"/>
              <a:t> opisovanje življenja na vasi se prepleta z </a:t>
            </a:r>
            <a:r>
              <a:rPr lang="sl-SI" altLang="sl-SI" u="sng" dirty="0"/>
              <a:t>romantičnim</a:t>
            </a:r>
            <a:r>
              <a:rPr lang="sl-SI" altLang="sl-SI" dirty="0"/>
              <a:t> doživljanjem književnih oseb.</a:t>
            </a:r>
            <a:br>
              <a:rPr lang="sl-SI" altLang="sl-SI" dirty="0"/>
            </a:br>
            <a:r>
              <a:rPr lang="sl-SI" altLang="sl-SI" dirty="0"/>
              <a:t/>
            </a:r>
            <a:br>
              <a:rPr lang="sl-SI" altLang="sl-SI" dirty="0"/>
            </a:br>
            <a:r>
              <a:rPr lang="sl-SI" altLang="sl-SI" dirty="0"/>
              <a:t>Tržačan je izšel v zbirki </a:t>
            </a:r>
            <a:r>
              <a:rPr lang="sl-SI" altLang="sl-SI" dirty="0">
                <a:solidFill>
                  <a:srgbClr val="FF0000"/>
                </a:solidFill>
              </a:rPr>
              <a:t>Med gorami </a:t>
            </a:r>
            <a:r>
              <a:rPr lang="sl-SI" altLang="sl-SI" dirty="0"/>
              <a:t>ali </a:t>
            </a:r>
            <a:r>
              <a:rPr lang="sl-SI" altLang="sl-SI" dirty="0">
                <a:solidFill>
                  <a:srgbClr val="FF0000"/>
                </a:solidFill>
              </a:rPr>
              <a:t>Slike iz Loškega pogorja</a:t>
            </a:r>
            <a:r>
              <a:rPr lang="sl-SI" altLang="sl-SI" dirty="0"/>
              <a:t>. Gre za zbirko 12 slik, podob oz. črtic, ki so nastajale v letih 1876–1888.</a:t>
            </a:r>
            <a:br>
              <a:rPr lang="sl-SI" altLang="sl-SI" dirty="0"/>
            </a:br>
            <a:endParaRPr lang="sl-SI" dirty="0"/>
          </a:p>
        </p:txBody>
      </p:sp>
    </p:spTree>
    <p:extLst>
      <p:ext uri="{BB962C8B-B14F-4D97-AF65-F5344CB8AC3E}">
        <p14:creationId xmlns:p14="http://schemas.microsoft.com/office/powerpoint/2010/main" val="15021497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1143000" y="609600"/>
            <a:ext cx="9875520" cy="5735782"/>
          </a:xfrm>
        </p:spPr>
        <p:txBody>
          <a:bodyPr>
            <a:normAutofit fontScale="90000"/>
          </a:bodyPr>
          <a:lstStyle/>
          <a:p>
            <a:r>
              <a:rPr lang="sl-SI" sz="3600" dirty="0" smtClean="0"/>
              <a:t>Kaj je </a:t>
            </a:r>
            <a:r>
              <a:rPr lang="sl-SI" sz="3600" dirty="0" smtClean="0">
                <a:solidFill>
                  <a:srgbClr val="FF0000"/>
                </a:solidFill>
              </a:rPr>
              <a:t>ČRTICA</a:t>
            </a:r>
            <a:r>
              <a:rPr lang="sl-SI" sz="3600" dirty="0" smtClean="0"/>
              <a:t>?</a:t>
            </a:r>
            <a:br>
              <a:rPr lang="sl-SI" sz="3600" dirty="0" smtClean="0"/>
            </a:br>
            <a:r>
              <a:rPr lang="sl-SI" sz="3600" dirty="0" smtClean="0"/>
              <a:t/>
            </a:r>
            <a:br>
              <a:rPr lang="sl-SI" sz="3600" dirty="0" smtClean="0"/>
            </a:br>
            <a:r>
              <a:rPr lang="sl-SI" altLang="sl-SI" sz="3600" dirty="0"/>
              <a:t>Je </a:t>
            </a:r>
            <a:r>
              <a:rPr lang="sl-SI" altLang="sl-SI" sz="3600" dirty="0">
                <a:solidFill>
                  <a:srgbClr val="FF0000"/>
                </a:solidFill>
              </a:rPr>
              <a:t>zelo kratka </a:t>
            </a:r>
            <a:r>
              <a:rPr lang="sl-SI" altLang="sl-SI" sz="3600" dirty="0"/>
              <a:t>pripoved, ki pripoveduje o </a:t>
            </a:r>
            <a:r>
              <a:rPr lang="sl-SI" altLang="sl-SI" sz="3600" dirty="0">
                <a:solidFill>
                  <a:srgbClr val="FF0000"/>
                </a:solidFill>
              </a:rPr>
              <a:t>enem samem dogodku</a:t>
            </a:r>
            <a:r>
              <a:rPr lang="sl-SI" altLang="sl-SI" sz="3600" dirty="0"/>
              <a:t> oz. drobnem doživetju po navadi v enem ali malo krajih</a:t>
            </a:r>
            <a:r>
              <a:rPr lang="sl-SI" altLang="sl-SI" sz="3600" dirty="0" smtClean="0"/>
              <a:t>.</a:t>
            </a:r>
            <a:br>
              <a:rPr lang="sl-SI" altLang="sl-SI" sz="3600" dirty="0" smtClean="0"/>
            </a:br>
            <a:r>
              <a:rPr lang="sl-SI" altLang="sl-SI" sz="3600" dirty="0"/>
              <a:t/>
            </a:r>
            <a:br>
              <a:rPr lang="sl-SI" altLang="sl-SI" sz="3600" dirty="0"/>
            </a:br>
            <a:r>
              <a:rPr lang="sl-SI" altLang="sl-SI" sz="3600" dirty="0"/>
              <a:t>Avtor ne opisuje zaporedja zelo natančno, ampak se bolj posveti </a:t>
            </a:r>
            <a:r>
              <a:rPr lang="sl-SI" altLang="sl-SI" sz="3600" dirty="0">
                <a:solidFill>
                  <a:srgbClr val="FF0000"/>
                </a:solidFill>
              </a:rPr>
              <a:t>čustvenemu razpoloženju </a:t>
            </a:r>
            <a:r>
              <a:rPr lang="sl-SI" altLang="sl-SI" sz="3600" dirty="0"/>
              <a:t>glavne osebe</a:t>
            </a:r>
            <a:r>
              <a:rPr lang="sl-SI" altLang="sl-SI" sz="3600" dirty="0" smtClean="0"/>
              <a:t>.</a:t>
            </a:r>
            <a:br>
              <a:rPr lang="sl-SI" altLang="sl-SI" sz="3600" dirty="0" smtClean="0"/>
            </a:br>
            <a:r>
              <a:rPr lang="sl-SI" altLang="sl-SI" sz="3600" dirty="0"/>
              <a:t/>
            </a:r>
            <a:br>
              <a:rPr lang="sl-SI" altLang="sl-SI" sz="3600" dirty="0"/>
            </a:br>
            <a:r>
              <a:rPr lang="sl-SI" altLang="sl-SI" sz="3600" dirty="0"/>
              <a:t>V črtici nastopa </a:t>
            </a:r>
            <a:r>
              <a:rPr lang="sl-SI" altLang="sl-SI" sz="3600" dirty="0">
                <a:solidFill>
                  <a:srgbClr val="FF0000"/>
                </a:solidFill>
              </a:rPr>
              <a:t>malo oseb, </a:t>
            </a:r>
            <a:r>
              <a:rPr lang="sl-SI" altLang="sl-SI" sz="3600" dirty="0"/>
              <a:t>opis narave je podroben</a:t>
            </a:r>
            <a:r>
              <a:rPr lang="sl-SI" altLang="sl-SI" sz="3600" dirty="0" smtClean="0"/>
              <a:t>.</a:t>
            </a:r>
            <a:br>
              <a:rPr lang="sl-SI" altLang="sl-SI" sz="3600" dirty="0" smtClean="0"/>
            </a:br>
            <a:r>
              <a:rPr lang="sl-SI" altLang="sl-SI" sz="3600" dirty="0">
                <a:solidFill>
                  <a:srgbClr val="FF0000"/>
                </a:solidFill>
              </a:rPr>
              <a:t/>
            </a:r>
            <a:br>
              <a:rPr lang="sl-SI" altLang="sl-SI" sz="3600" dirty="0">
                <a:solidFill>
                  <a:srgbClr val="FF0000"/>
                </a:solidFill>
              </a:rPr>
            </a:br>
            <a:r>
              <a:rPr lang="sl-SI" altLang="sl-SI" sz="3600" dirty="0"/>
              <a:t>Največji mojster črtice pri nas je bil Ivan Cankar.</a:t>
            </a:r>
            <a:r>
              <a:rPr lang="sl-SI" altLang="sl-SI" dirty="0"/>
              <a:t/>
            </a:r>
            <a:br>
              <a:rPr lang="sl-SI" altLang="sl-SI" dirty="0"/>
            </a:br>
            <a:endParaRPr lang="sl-SI" dirty="0"/>
          </a:p>
        </p:txBody>
      </p:sp>
    </p:spTree>
    <p:extLst>
      <p:ext uri="{BB962C8B-B14F-4D97-AF65-F5344CB8AC3E}">
        <p14:creationId xmlns:p14="http://schemas.microsoft.com/office/powerpoint/2010/main" val="40327384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Slika 2"/>
          <p:cNvPicPr>
            <a:picLocks noChangeAspect="1"/>
          </p:cNvPicPr>
          <p:nvPr/>
        </p:nvPicPr>
        <p:blipFill>
          <a:blip r:embed="rId2"/>
          <a:stretch>
            <a:fillRect/>
          </a:stretch>
        </p:blipFill>
        <p:spPr>
          <a:xfrm>
            <a:off x="0" y="1673"/>
            <a:ext cx="12192000" cy="6854653"/>
          </a:xfrm>
          <a:prstGeom prst="rect">
            <a:avLst/>
          </a:prstGeom>
        </p:spPr>
      </p:pic>
      <p:sp>
        <p:nvSpPr>
          <p:cNvPr id="2" name="Naslov 1"/>
          <p:cNvSpPr>
            <a:spLocks noGrp="1"/>
          </p:cNvSpPr>
          <p:nvPr>
            <p:ph type="title"/>
          </p:nvPr>
        </p:nvSpPr>
        <p:spPr>
          <a:xfrm>
            <a:off x="1143000" y="609599"/>
            <a:ext cx="9875520" cy="5611091"/>
          </a:xfrm>
        </p:spPr>
        <p:txBody>
          <a:bodyPr/>
          <a:lstStyle/>
          <a:p>
            <a:endParaRPr lang="sl-SI" dirty="0"/>
          </a:p>
        </p:txBody>
      </p:sp>
    </p:spTree>
    <p:extLst>
      <p:ext uri="{BB962C8B-B14F-4D97-AF65-F5344CB8AC3E}">
        <p14:creationId xmlns:p14="http://schemas.microsoft.com/office/powerpoint/2010/main" val="20561900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Slika 2"/>
          <p:cNvPicPr>
            <a:picLocks noChangeAspect="1"/>
          </p:cNvPicPr>
          <p:nvPr/>
        </p:nvPicPr>
        <p:blipFill>
          <a:blip r:embed="rId2"/>
          <a:stretch>
            <a:fillRect/>
          </a:stretch>
        </p:blipFill>
        <p:spPr>
          <a:xfrm>
            <a:off x="0" y="1673"/>
            <a:ext cx="12192000" cy="6854653"/>
          </a:xfrm>
          <a:prstGeom prst="rect">
            <a:avLst/>
          </a:prstGeom>
        </p:spPr>
      </p:pic>
      <p:sp>
        <p:nvSpPr>
          <p:cNvPr id="2" name="Naslov 1"/>
          <p:cNvSpPr>
            <a:spLocks noGrp="1"/>
          </p:cNvSpPr>
          <p:nvPr>
            <p:ph type="title"/>
          </p:nvPr>
        </p:nvSpPr>
        <p:spPr>
          <a:xfrm>
            <a:off x="1143000" y="609599"/>
            <a:ext cx="9875520" cy="5306291"/>
          </a:xfrm>
        </p:spPr>
        <p:txBody>
          <a:bodyPr/>
          <a:lstStyle/>
          <a:p>
            <a:endParaRPr lang="sl-SI" dirty="0"/>
          </a:p>
        </p:txBody>
      </p:sp>
    </p:spTree>
    <p:extLst>
      <p:ext uri="{BB962C8B-B14F-4D97-AF65-F5344CB8AC3E}">
        <p14:creationId xmlns:p14="http://schemas.microsoft.com/office/powerpoint/2010/main" val="687691319"/>
      </p:ext>
    </p:extLst>
  </p:cSld>
  <p:clrMapOvr>
    <a:masterClrMapping/>
  </p:clrMapOvr>
</p:sld>
</file>

<file path=ppt/theme/theme1.xml><?xml version="1.0" encoding="utf-8"?>
<a:theme xmlns:a="http://schemas.openxmlformats.org/drawingml/2006/main" name="Osnovno">
  <a:themeElements>
    <a:clrScheme name="Basis">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D9D01AC2-EE7D-4E49-99EE-8E62E4E7E8A7}"/>
    </a:ext>
  </a:extLst>
</a:theme>
</file>

<file path=docProps/app.xml><?xml version="1.0" encoding="utf-8"?>
<Properties xmlns="http://schemas.openxmlformats.org/officeDocument/2006/extended-properties" xmlns:vt="http://schemas.openxmlformats.org/officeDocument/2006/docPropsVTypes">
  <Template>TM03457444[[fn=Osnova]]</Template>
  <TotalTime>26</TotalTime>
  <Words>36</Words>
  <Application>Microsoft Office PowerPoint</Application>
  <PresentationFormat>Širokozaslonsko</PresentationFormat>
  <Paragraphs>7</Paragraphs>
  <Slides>10</Slides>
  <Notes>0</Notes>
  <HiddenSlides>0</HiddenSlides>
  <MMClips>0</MMClips>
  <ScaleCrop>false</ScaleCrop>
  <HeadingPairs>
    <vt:vector size="6" baseType="variant">
      <vt:variant>
        <vt:lpstr>Uporabljene pisave</vt:lpstr>
      </vt:variant>
      <vt:variant>
        <vt:i4>1</vt:i4>
      </vt:variant>
      <vt:variant>
        <vt:lpstr>Tema</vt:lpstr>
      </vt:variant>
      <vt:variant>
        <vt:i4>1</vt:i4>
      </vt:variant>
      <vt:variant>
        <vt:lpstr>Naslovi diapozitivov</vt:lpstr>
      </vt:variant>
      <vt:variant>
        <vt:i4>10</vt:i4>
      </vt:variant>
    </vt:vector>
  </HeadingPairs>
  <TitlesOfParts>
    <vt:vector size="12" baseType="lpstr">
      <vt:lpstr>Corbel</vt:lpstr>
      <vt:lpstr>Osnovno</vt:lpstr>
      <vt:lpstr>Realizem</vt:lpstr>
      <vt:lpstr>REALIZEM je umetnostna smer, ki v Evropi prevladuje v 2. polovici 19. stoletja.   Predstavniki: Tolstoj, Flaubert, Turgenjev,  Dostojevski, Dickens …</vt:lpstr>
      <vt:lpstr>REALIZEM NA SLOVENSKEM od 1881 – začne izhajati Ljubljanski zvon do 1899 – izideta Cankarjeva pes. zbirka Erotika in Župančičeva pesniška zbirka Čaša opojnosti </vt:lpstr>
      <vt:lpstr>ZNAČILNOSTI V tem obdobju so književniki želeli opisati svet takšen, kot je: vsakdanji, brez olepšav. Življenje so hoteli predstaviti čim bolj nenarejeno, pristno in naravno. Realist torej ne želi predstaviti izjemnega, nevsakdanjega, marveč povprečno. Pogosto prikazuje odnos med revnimi in bogatimi ter pokvarjenost meščanske družbe.   realističen slog pisanja = pisanje brez olepševanja </vt:lpstr>
      <vt:lpstr>PowerPointova predstavitev</vt:lpstr>
      <vt:lpstr>Ivan Tavčar: Tržačan  Realistično opisovanje življenja na vasi se prepleta z romantičnim doživljanjem književnih oseb.  Tržačan je izšel v zbirki Med gorami ali Slike iz Loškega pogorja. Gre za zbirko 12 slik, podob oz. črtic, ki so nastajale v letih 1876–1888. </vt:lpstr>
      <vt:lpstr>Kaj je ČRTICA?  Je zelo kratka pripoved, ki pripoveduje o enem samem dogodku oz. drobnem doživetju po navadi v enem ali malo krajih.  Avtor ne opisuje zaporedja zelo natančno, ampak se bolj posveti čustvenemu razpoloženju glavne osebe.  V črtici nastopa malo oseb, opis narave je podroben.  Največji mojster črtice pri nas je bil Ivan Cankar. </vt:lpstr>
      <vt:lpstr>PowerPointova predstavitev</vt:lpstr>
      <vt:lpstr>PowerPointova predstavitev</vt:lpstr>
      <vt:lpstr>Poglej si filmčka o sirotah:  http://gradiva.txt.si/slovenscina/slovenscina-za-triletne-sole/3-letnik-3letni/slovenska-knjizevnost-v-casu/tavcar-trzacan/sinteza-150/   https://www.youtube.com/watch?v=PEzTFmiCeks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Realizem</dc:title>
  <dc:creator>uporabnik</dc:creator>
  <cp:lastModifiedBy>uporabnik</cp:lastModifiedBy>
  <cp:revision>6</cp:revision>
  <dcterms:created xsi:type="dcterms:W3CDTF">2020-04-05T08:58:51Z</dcterms:created>
  <dcterms:modified xsi:type="dcterms:W3CDTF">2020-04-06T06:12:16Z</dcterms:modified>
</cp:coreProperties>
</file>