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9" r:id="rId6"/>
    <p:sldId id="271" r:id="rId7"/>
    <p:sldId id="260" r:id="rId8"/>
    <p:sldId id="266" r:id="rId9"/>
    <p:sldId id="257" r:id="rId10"/>
    <p:sldId id="258" r:id="rId11"/>
    <p:sldId id="270" r:id="rId12"/>
    <p:sldId id="261" r:id="rId13"/>
    <p:sldId id="263" r:id="rId14"/>
    <p:sldId id="272" r:id="rId15"/>
    <p:sldId id="264" r:id="rId16"/>
    <p:sldId id="265" r:id="rId17"/>
    <p:sldId id="274" r:id="rId18"/>
    <p:sldId id="273" r:id="rId19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24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1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9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22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7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0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8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7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0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9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2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03B3-BA42-45E8-9D95-41F94DEF22A2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B3F2-F293-496D-9D69-6B662FA2C5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37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kpnoIfsd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uska.vlasic@kudplac.s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0695"/>
            <a:ext cx="9144000" cy="2387600"/>
          </a:xfrm>
        </p:spPr>
        <p:txBody>
          <a:bodyPr/>
          <a:lstStyle/>
          <a:p>
            <a:r>
              <a:rPr lang="sl-SI" b="1" dirty="0" smtClean="0"/>
              <a:t>KIPARSTVO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169330"/>
            <a:ext cx="9144000" cy="1655762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FFFF00"/>
                </a:solidFill>
              </a:rPr>
              <a:t>OBLA PLASTIKA ali PROSTOSTOJEČA PLASTIKA</a:t>
            </a:r>
          </a:p>
          <a:p>
            <a:r>
              <a:rPr lang="sl-SI" sz="3200" b="1" dirty="0" smtClean="0">
                <a:solidFill>
                  <a:srgbClr val="92D050"/>
                </a:solidFill>
              </a:rPr>
              <a:t>MALA in VELIKA (MONUMENTALNA) PLASTIKA</a:t>
            </a:r>
          </a:p>
          <a:p>
            <a:r>
              <a:rPr lang="sl-SI" sz="3200" b="1" dirty="0" smtClean="0">
                <a:solidFill>
                  <a:srgbClr val="FFC000"/>
                </a:solidFill>
              </a:rPr>
              <a:t>STABILNOST, STOJNOST</a:t>
            </a:r>
          </a:p>
          <a:p>
            <a:r>
              <a:rPr lang="sl-SI" sz="3200" b="1" dirty="0" smtClean="0">
                <a:solidFill>
                  <a:schemeClr val="accent1"/>
                </a:solidFill>
              </a:rPr>
              <a:t>BARVA IN POVRŠINA KIPA</a:t>
            </a:r>
          </a:p>
        </p:txBody>
      </p:sp>
    </p:spTree>
    <p:extLst>
      <p:ext uri="{BB962C8B-B14F-4D97-AF65-F5344CB8AC3E}">
        <p14:creationId xmlns:p14="http://schemas.microsoft.com/office/powerpoint/2010/main" val="12734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9b3d0bef8eb6266a9789e5634f9864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702379" y="2400299"/>
            <a:ext cx="6490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hlinkClick r:id="rId2"/>
              </a:rPr>
              <a:t>TU</a:t>
            </a:r>
            <a:r>
              <a:rPr lang="sl-SI" sz="2800" dirty="0" smtClean="0"/>
              <a:t> </a:t>
            </a:r>
            <a:r>
              <a:rPr lang="sl-SI" sz="1400" dirty="0" smtClean="0"/>
              <a:t>(klikni na obarvano besedo)</a:t>
            </a:r>
          </a:p>
          <a:p>
            <a:pPr algn="ctr"/>
            <a:r>
              <a:rPr lang="sl-SI" sz="2800" dirty="0" smtClean="0"/>
              <a:t>si lahko ogledaš kratek video o ustvarjanju podobnega kipa, kot ga boš naredil/a ti. </a:t>
            </a:r>
          </a:p>
          <a:p>
            <a:pPr algn="ctr"/>
            <a:endParaRPr lang="sl-SI" sz="2800" dirty="0" smtClean="0"/>
          </a:p>
          <a:p>
            <a:pPr algn="ctr"/>
            <a:r>
              <a:rPr lang="sl-SI" sz="2800" dirty="0" smtClean="0"/>
              <a:t>Tvoj kip naj bo VEČJI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1162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41efd0108b1d9383e447c44f41f03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28482d4434c7bfed2bad386f339b7c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261508" y="1763486"/>
            <a:ext cx="7413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Preden boš začel s sestavljanjem delov, vse poriši z različnimi črtami </a:t>
            </a:r>
          </a:p>
          <a:p>
            <a:r>
              <a:rPr lang="sl-SI" dirty="0" smtClean="0"/>
              <a:t>(</a:t>
            </a:r>
            <a:r>
              <a:rPr lang="sl-SI" sz="2000" b="1" dirty="0" smtClean="0"/>
              <a:t>črn flomaster ali voščenka, bela voščenka ali tempera </a:t>
            </a:r>
            <a:r>
              <a:rPr lang="sl-SI" dirty="0" smtClean="0"/>
              <a:t>– uporabi, kar imaš doma).</a:t>
            </a:r>
          </a:p>
          <a:p>
            <a:endParaRPr lang="sl-SI" dirty="0" smtClean="0"/>
          </a:p>
          <a:p>
            <a:r>
              <a:rPr lang="sl-SI" dirty="0" smtClean="0"/>
              <a:t>Ne razmišljaj o tem, kakšna je žival v resničnosti, </a:t>
            </a:r>
            <a:r>
              <a:rPr lang="sl-SI" dirty="0" err="1" smtClean="0"/>
              <a:t>počrtkaj</a:t>
            </a:r>
            <a:r>
              <a:rPr lang="sl-SI" dirty="0" smtClean="0"/>
              <a:t> jo po svoji domišljiji. Lahko si </a:t>
            </a:r>
            <a:r>
              <a:rPr lang="sl-SI" b="1" dirty="0" smtClean="0"/>
              <a:t>privoščiš veliko svobode in ustvarjalnosti</a:t>
            </a:r>
            <a:r>
              <a:rPr lang="sl-SI" dirty="0" smtClean="0"/>
              <a:t>, na primer, da je ena noga črtkana z debelimi navpičnimi črtami, druga s tankimi vodoravnimi, telo je porisano s pikicami, glava s cikcak črtami, … 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Poglej primere na naslednjih prosojnicah.</a:t>
            </a:r>
          </a:p>
        </p:txBody>
      </p:sp>
    </p:spTree>
    <p:extLst>
      <p:ext uri="{BB962C8B-B14F-4D97-AF65-F5344CB8AC3E}">
        <p14:creationId xmlns:p14="http://schemas.microsoft.com/office/powerpoint/2010/main" val="5712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0"/>
            <a:ext cx="495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96193" y="1755321"/>
            <a:ext cx="8009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Kriteriji, ki jih bomo upoštevali pri vrednotenju:</a:t>
            </a:r>
          </a:p>
          <a:p>
            <a:endParaRPr lang="sl-SI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smtClean="0"/>
              <a:t>Izvirna rešitev posredovanega likovnega problema (ta je dobro </a:t>
            </a:r>
            <a:r>
              <a:rPr lang="sl-SI" dirty="0"/>
              <a:t>opažen na likovnem </a:t>
            </a:r>
            <a:r>
              <a:rPr lang="sl-SI" dirty="0" smtClean="0"/>
              <a:t>delu</a:t>
            </a:r>
            <a:r>
              <a:rPr lang="sl-SI" dirty="0"/>
              <a:t> </a:t>
            </a:r>
            <a:r>
              <a:rPr lang="sl-SI" dirty="0" smtClean="0"/>
              <a:t>– prostostoječi kip, stabilnost, površina in barva kipa).</a:t>
            </a:r>
          </a:p>
          <a:p>
            <a:pPr lvl="0"/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Likovni motiv</a:t>
            </a:r>
            <a:r>
              <a:rPr lang="sl-SI" dirty="0"/>
              <a:t> </a:t>
            </a:r>
            <a:r>
              <a:rPr lang="sl-SI" dirty="0" smtClean="0"/>
              <a:t>– izkazana je </a:t>
            </a:r>
            <a:r>
              <a:rPr lang="sl-SI" dirty="0"/>
              <a:t>originalnost (osebnostne lastnosti, lastno mišljenje, </a:t>
            </a:r>
            <a:r>
              <a:rPr lang="sl-SI" dirty="0" smtClean="0"/>
              <a:t>bogata domišljija).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Gibko (dinamično) reši likovni </a:t>
            </a:r>
            <a:r>
              <a:rPr lang="sl-SI" dirty="0" smtClean="0"/>
              <a:t>motiv.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Dosledno </a:t>
            </a:r>
            <a:r>
              <a:rPr lang="sl-SI" dirty="0"/>
              <a:t>in kompleksno </a:t>
            </a:r>
            <a:r>
              <a:rPr lang="sl-SI" dirty="0" smtClean="0"/>
              <a:t>izvedena likovna tehnika.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3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90207" y="1600201"/>
            <a:ext cx="58293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Želim ti veliko veselja in užitkov pri kiparjenju </a:t>
            </a:r>
            <a:r>
              <a:rPr lang="sl-SI" sz="20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sl-SI" sz="2000" dirty="0" smtClean="0">
              <a:sym typeface="Wingdings" panose="05000000000000000000" pitchFamily="2" charset="2"/>
            </a:endParaRPr>
          </a:p>
          <a:p>
            <a:pPr algn="ctr"/>
            <a:endParaRPr lang="sl-SI" sz="2000" dirty="0">
              <a:sym typeface="Wingdings" panose="05000000000000000000" pitchFamily="2" charset="2"/>
            </a:endParaRPr>
          </a:p>
          <a:p>
            <a:pPr algn="ctr"/>
            <a:endParaRPr lang="sl-SI" sz="2000" dirty="0" smtClean="0">
              <a:sym typeface="Wingdings" panose="05000000000000000000" pitchFamily="2" charset="2"/>
            </a:endParaRPr>
          </a:p>
          <a:p>
            <a:pPr algn="ctr"/>
            <a:r>
              <a:rPr lang="sl-SI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Ne pozabi fotografirati svojega dela, </a:t>
            </a:r>
          </a:p>
          <a:p>
            <a:pPr algn="ctr"/>
            <a:r>
              <a:rPr lang="sl-SI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lahko z več zornih kotov.</a:t>
            </a:r>
          </a:p>
          <a:p>
            <a:pPr algn="ctr"/>
            <a:endParaRPr lang="sl-SI" sz="2000" dirty="0" smtClean="0">
              <a:sym typeface="Wingdings" panose="05000000000000000000" pitchFamily="2" charset="2"/>
            </a:endParaRPr>
          </a:p>
          <a:p>
            <a:pPr algn="ctr"/>
            <a:endParaRPr lang="sl-SI" sz="2000" dirty="0">
              <a:sym typeface="Wingdings" panose="05000000000000000000" pitchFamily="2" charset="2"/>
            </a:endParaRPr>
          </a:p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Fotografije mi pošlji na e-naslov </a:t>
            </a:r>
            <a:r>
              <a:rPr lang="sl-SI" sz="2000" dirty="0" smtClean="0">
                <a:sym typeface="Wingdings" panose="05000000000000000000" pitchFamily="2" charset="2"/>
                <a:hlinkClick r:id="rId2"/>
              </a:rPr>
              <a:t>duska.vlasic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@kudplac.si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</a:p>
          <a:p>
            <a:pPr algn="ctr"/>
            <a:r>
              <a:rPr lang="sl-SI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najpozneje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do 24. 5. 2020. </a:t>
            </a:r>
          </a:p>
          <a:p>
            <a:pPr algn="ctr"/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328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3092" y="853960"/>
            <a:ext cx="79683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Kiparska dela lahko postavimo na ogled </a:t>
            </a:r>
            <a:endParaRPr lang="sl-SI" sz="2400" dirty="0" smtClean="0"/>
          </a:p>
          <a:p>
            <a:r>
              <a:rPr lang="sl-SI" sz="2400" dirty="0" smtClean="0"/>
              <a:t>v </a:t>
            </a:r>
            <a:r>
              <a:rPr lang="sl-SI" sz="2400" dirty="0"/>
              <a:t>notranjih ali v zunanjih prostorih. </a:t>
            </a: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smtClean="0"/>
              <a:t>Pogosto </a:t>
            </a:r>
            <a:r>
              <a:rPr lang="sl-SI" sz="2400" dirty="0"/>
              <a:t>so tista v </a:t>
            </a:r>
            <a:endParaRPr lang="sl-SI" sz="2400" dirty="0" smtClean="0"/>
          </a:p>
          <a:p>
            <a:r>
              <a:rPr lang="sl-SI" sz="2400" dirty="0" smtClean="0"/>
              <a:t>notranjih </a:t>
            </a:r>
            <a:r>
              <a:rPr lang="sl-SI" sz="2400" dirty="0"/>
              <a:t>prostorih (interierjih) </a:t>
            </a:r>
            <a:endParaRPr lang="sl-SI" sz="2400" dirty="0" smtClean="0"/>
          </a:p>
          <a:p>
            <a:r>
              <a:rPr lang="sl-SI" sz="2400" dirty="0" smtClean="0"/>
              <a:t>manjših </a:t>
            </a:r>
            <a:r>
              <a:rPr lang="sl-SI" sz="2400" dirty="0"/>
              <a:t>dimenzij</a:t>
            </a:r>
            <a:r>
              <a:rPr lang="sl-SI" sz="2400" dirty="0" smtClean="0"/>
              <a:t>.</a:t>
            </a:r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Velike kipe velikokrat postavimo v zunanje prostore (eksterierje) – na trge, v parke, na dvorišča, …  </a:t>
            </a:r>
            <a:endParaRPr lang="sl-SI" sz="2400" dirty="0" smtClean="0"/>
          </a:p>
          <a:p>
            <a:r>
              <a:rPr lang="sl-SI" sz="2400" dirty="0" smtClean="0"/>
              <a:t>Takim </a:t>
            </a:r>
            <a:r>
              <a:rPr lang="sl-SI" sz="2400" dirty="0"/>
              <a:t>kipom rečemo VELIKA ALI MONUMENTALNA PLASTIKA.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86" y="1829708"/>
            <a:ext cx="3434443" cy="45792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86" y="995660"/>
            <a:ext cx="2285999" cy="31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69422" y="682075"/>
            <a:ext cx="8776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        Nekateri kipi so res zelo veliki, kot na primer Prešernov spomenik v Ljubljani,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ali celo velikanski, kot na primer Sfinga v Egiptu ali Kip svobode v New Yorku.</a:t>
            </a:r>
            <a:endParaRPr lang="sl-SI" sz="2000" dirty="0"/>
          </a:p>
          <a:p>
            <a:r>
              <a:rPr lang="sl-SI" dirty="0" smtClean="0"/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2282513"/>
            <a:ext cx="4801980" cy="31963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69" y="3843337"/>
            <a:ext cx="4469456" cy="29677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11" y="106137"/>
            <a:ext cx="2772142" cy="45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90057" y="578771"/>
            <a:ext cx="80499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FF00"/>
                </a:solidFill>
              </a:rPr>
              <a:t>LIKOVNA NALOGA:</a:t>
            </a:r>
          </a:p>
          <a:p>
            <a:pPr algn="ctr"/>
            <a:r>
              <a:rPr lang="sl-SI" sz="2800" b="1" dirty="0" smtClean="0">
                <a:solidFill>
                  <a:srgbClr val="FFFF00"/>
                </a:solidFill>
              </a:rPr>
              <a:t>Oblikuj prostostoječi kip iz kartona ali lepenke</a:t>
            </a:r>
          </a:p>
          <a:p>
            <a:pPr algn="ctr"/>
            <a:endParaRPr lang="sl-SI" sz="2800" b="1" dirty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/>
              <a:t>MOTIV: </a:t>
            </a:r>
          </a:p>
          <a:p>
            <a:pPr algn="ctr"/>
            <a:r>
              <a:rPr lang="sl-SI" sz="2400" dirty="0" smtClean="0"/>
              <a:t>živalska figura</a:t>
            </a:r>
          </a:p>
          <a:p>
            <a:pPr algn="ctr"/>
            <a:endParaRPr lang="sl-SI" sz="2400" dirty="0"/>
          </a:p>
          <a:p>
            <a:pPr algn="ctr"/>
            <a:r>
              <a:rPr lang="sl-SI" sz="2400" dirty="0" smtClean="0"/>
              <a:t>TEHNIKA:</a:t>
            </a:r>
          </a:p>
          <a:p>
            <a:pPr algn="ctr"/>
            <a:r>
              <a:rPr lang="sl-SI" sz="2400" dirty="0" smtClean="0"/>
              <a:t>sestavljanje,</a:t>
            </a:r>
          </a:p>
          <a:p>
            <a:pPr algn="ctr"/>
            <a:r>
              <a:rPr lang="sl-SI" sz="2400" dirty="0" smtClean="0"/>
              <a:t>risanje (površina kipa)</a:t>
            </a:r>
          </a:p>
          <a:p>
            <a:pPr algn="ctr"/>
            <a:endParaRPr lang="sl-SI" sz="2400" dirty="0"/>
          </a:p>
          <a:p>
            <a:pPr algn="ctr"/>
            <a:r>
              <a:rPr lang="sl-SI" sz="2400" dirty="0" smtClean="0"/>
              <a:t>Velikost kipa:</a:t>
            </a:r>
          </a:p>
          <a:p>
            <a:pPr algn="ctr"/>
            <a:r>
              <a:rPr lang="sl-SI" sz="2400" dirty="0"/>
              <a:t>v</a:t>
            </a:r>
            <a:r>
              <a:rPr lang="sl-SI" sz="2400" dirty="0" smtClean="0"/>
              <a:t>išina naj bo vsaj okrog 20 cm, lahko je poljubno večji</a:t>
            </a:r>
          </a:p>
          <a:p>
            <a:pPr algn="ctr"/>
            <a:endParaRPr lang="sl-SI" sz="2400" dirty="0" smtClean="0"/>
          </a:p>
          <a:p>
            <a:pPr algn="ctr"/>
            <a:r>
              <a:rPr lang="sl-SI" sz="2400" dirty="0" smtClean="0"/>
              <a:t>Čas, ki ga bomo namenili za delo:</a:t>
            </a:r>
          </a:p>
          <a:p>
            <a:pPr algn="ctr"/>
            <a:r>
              <a:rPr lang="sl-SI" sz="2400" dirty="0" smtClean="0"/>
              <a:t>4 šolske ure</a:t>
            </a:r>
          </a:p>
          <a:p>
            <a:pPr algn="ctr"/>
            <a:endParaRPr lang="sl-SI" sz="2400" dirty="0" smtClean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4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60e99f693d9489c737c05b791cff3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0"/>
            <a:ext cx="457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7736" y="1200150"/>
            <a:ext cx="590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FF00"/>
                </a:solidFill>
              </a:rPr>
              <a:t>Oglej si primere na prosojnicah, s tem dobiš predstavo, kaj bo tvoja naloga in kako bi se je lotil/a.</a:t>
            </a:r>
            <a:endParaRPr lang="sl-SI" sz="2000" dirty="0">
              <a:solidFill>
                <a:srgbClr val="FFFF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857500" y="2555422"/>
            <a:ext cx="832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Pomembno je, da bo tvoj gotovi kip stabilno stal na podlagi.</a:t>
            </a:r>
            <a:endParaRPr lang="sl-SI" sz="24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8289" y="3943350"/>
            <a:ext cx="736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Kip si ogledujemo z vseh strani – spredaj, zadaj, z leve, desne, od zgoraj).  Ne pozabi na to med delom!</a:t>
            </a:r>
            <a:endParaRPr lang="sl-SI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29ecf38aae5e25cff68dbff34905b9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06335" y="1600200"/>
            <a:ext cx="8833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Za delo potrebuješ:</a:t>
            </a:r>
          </a:p>
          <a:p>
            <a:pPr algn="ctr"/>
            <a:endParaRPr lang="sl-SI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smtClean="0"/>
              <a:t>svinčnik,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smtClean="0"/>
              <a:t>škarje,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err="1" smtClean="0"/>
              <a:t>olfa</a:t>
            </a:r>
            <a:r>
              <a:rPr lang="sl-SI" sz="2400" dirty="0" smtClean="0"/>
              <a:t> nož (ni nujno) in podlago za zaščito mize,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smtClean="0"/>
              <a:t>karton ali lepenko (kartonske škatle – embalaža ali škatla za čevlje ali kaj podobnega),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smtClean="0"/>
              <a:t>črn flomaster ali črno voščenko,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2400" dirty="0" smtClean="0"/>
              <a:t>belo voščenko ali tempero + čopič (ni nujno).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23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5abf9e0d24398b13072d7578baca14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478</TotalTime>
  <Words>491</Words>
  <Application>Microsoft Office PowerPoint</Application>
  <PresentationFormat>Širokozaslonsko</PresentationFormat>
  <Paragraphs>79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Officeova tema</vt:lpstr>
      <vt:lpstr>KIPARSTVO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</dc:title>
  <dc:creator>Uporabnik</dc:creator>
  <cp:lastModifiedBy>Uporabnik</cp:lastModifiedBy>
  <cp:revision>18</cp:revision>
  <dcterms:created xsi:type="dcterms:W3CDTF">2019-11-20T08:58:20Z</dcterms:created>
  <dcterms:modified xsi:type="dcterms:W3CDTF">2020-05-11T00:11:55Z</dcterms:modified>
</cp:coreProperties>
</file>