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338938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ŠTEVNIK</a:t>
            </a:r>
            <a:endParaRPr lang="sl-SI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1316181"/>
            <a:ext cx="10364451" cy="3629891"/>
          </a:xfrm>
        </p:spPr>
        <p:txBody>
          <a:bodyPr/>
          <a:lstStyle/>
          <a:p>
            <a:r>
              <a:rPr lang="sl-SI" cap="none" dirty="0" smtClean="0"/>
              <a:t>Števniki so besede, s katerimi poimenujemo števila. Poznamo več vrst števnikov.</a:t>
            </a:r>
            <a:endParaRPr lang="sl-SI" cap="none" dirty="0"/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1524" y="3683288"/>
            <a:ext cx="487363" cy="48736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49158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671447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a) </a:t>
            </a:r>
            <a:r>
              <a:rPr lang="sl-SI" cap="none" dirty="0" smtClean="0">
                <a:solidFill>
                  <a:srgbClr val="C00000"/>
                </a:solidFill>
              </a:rPr>
              <a:t>GLAVNI</a:t>
            </a:r>
            <a:r>
              <a:rPr lang="sl-SI" cap="none" dirty="0" smtClean="0"/>
              <a:t> števniki so</a:t>
            </a:r>
            <a:r>
              <a:rPr lang="sl-SI" dirty="0"/>
              <a:t> </a:t>
            </a:r>
            <a:r>
              <a:rPr lang="sl-SI" cap="none" dirty="0" smtClean="0"/>
              <a:t>besede, s katerimi štejemo.</a:t>
            </a:r>
            <a:br>
              <a:rPr lang="sl-SI" cap="none" dirty="0" smtClean="0"/>
            </a:br>
            <a:r>
              <a:rPr lang="sl-SI" cap="none" dirty="0" smtClean="0"/>
              <a:t>Npr.: ena, dve, tri, sto, milijon …</a:t>
            </a:r>
            <a:br>
              <a:rPr lang="sl-SI" cap="none" dirty="0" smtClean="0"/>
            </a:br>
            <a:r>
              <a:rPr lang="sl-SI" cap="none" dirty="0"/>
              <a:t/>
            </a:r>
            <a:br>
              <a:rPr lang="sl-SI" cap="none" dirty="0"/>
            </a:br>
            <a:r>
              <a:rPr lang="sl-SI" cap="none" dirty="0" smtClean="0">
                <a:solidFill>
                  <a:srgbClr val="C00000"/>
                </a:solidFill>
              </a:rPr>
              <a:t>Koliko?</a:t>
            </a:r>
            <a:br>
              <a:rPr lang="sl-SI" cap="none" dirty="0" smtClean="0">
                <a:solidFill>
                  <a:srgbClr val="C00000"/>
                </a:solidFill>
              </a:rPr>
            </a:br>
            <a:r>
              <a:rPr lang="sl-SI" cap="none" dirty="0">
                <a:solidFill>
                  <a:srgbClr val="C00000"/>
                </a:solidFill>
              </a:rPr>
              <a:t/>
            </a:r>
            <a:br>
              <a:rPr lang="sl-SI" cap="none" dirty="0">
                <a:solidFill>
                  <a:srgbClr val="C00000"/>
                </a:solidFill>
              </a:rPr>
            </a:br>
            <a:r>
              <a:rPr lang="sl-SI" cap="none" dirty="0" smtClean="0">
                <a:solidFill>
                  <a:srgbClr val="C00000"/>
                </a:solidFill>
              </a:rPr>
              <a:t>Zapisovanje z besedo: </a:t>
            </a:r>
            <a:r>
              <a:rPr lang="sl-SI" altLang="sl-SI" cap="none" dirty="0" smtClean="0"/>
              <a:t>vse dele glavnega števnika praviloma pišemo narazen, skupaj pa pišemo števnike od 1 do 99 in </a:t>
            </a:r>
            <a:r>
              <a:rPr lang="sl-SI" altLang="sl-SI" cap="none" dirty="0" err="1" smtClean="0"/>
              <a:t>stotice</a:t>
            </a:r>
            <a:r>
              <a:rPr lang="sl-SI" altLang="sl-SI" cap="none" dirty="0" smtClean="0"/>
              <a:t>:</a:t>
            </a:r>
            <a:br>
              <a:rPr lang="sl-SI" altLang="sl-SI" cap="none" dirty="0" smtClean="0"/>
            </a:br>
            <a:r>
              <a:rPr lang="sl-SI" altLang="sl-SI" cap="none" dirty="0" smtClean="0"/>
              <a:t/>
            </a:r>
            <a:br>
              <a:rPr lang="sl-SI" altLang="sl-SI" cap="none" dirty="0" smtClean="0"/>
            </a:br>
            <a:r>
              <a:rPr lang="sl-SI" altLang="sl-SI" cap="none" dirty="0" smtClean="0"/>
              <a:t>npr.: leta tisoč devetsto devetindevetdeset</a:t>
            </a:r>
            <a:br>
              <a:rPr lang="sl-SI" altLang="sl-SI" cap="none" dirty="0" smtClean="0"/>
            </a:br>
            <a:r>
              <a:rPr lang="sl-SI" cap="none" dirty="0" smtClean="0"/>
              <a:t/>
            </a:r>
            <a:br>
              <a:rPr lang="sl-SI" cap="none" dirty="0" smtClean="0"/>
            </a:br>
            <a:r>
              <a:rPr lang="sl-SI" cap="none" dirty="0" smtClean="0">
                <a:solidFill>
                  <a:srgbClr val="C00000"/>
                </a:solidFill>
              </a:rPr>
              <a:t>Zapisovanje s številko: </a:t>
            </a:r>
            <a:r>
              <a:rPr lang="sl-SI" altLang="sl-SI" b="1" cap="none" dirty="0" smtClean="0"/>
              <a:t>brez pike</a:t>
            </a:r>
            <a:br>
              <a:rPr lang="sl-SI" altLang="sl-SI" b="1" cap="none" dirty="0" smtClean="0"/>
            </a:br>
            <a:r>
              <a:rPr lang="sl-SI" altLang="sl-SI" cap="none" dirty="0" smtClean="0"/>
              <a:t>npr.: 16 let, leta 1999</a:t>
            </a:r>
            <a:r>
              <a:rPr lang="sl-SI" altLang="sl-SI" dirty="0">
                <a:solidFill>
                  <a:schemeClr val="bg1"/>
                </a:solidFill>
                <a:latin typeface="Verdana" panose="020B0604030504040204" pitchFamily="34" charset="0"/>
              </a:rPr>
              <a:t/>
            </a:r>
            <a:br>
              <a:rPr lang="sl-SI" altLang="sl-SI" dirty="0">
                <a:solidFill>
                  <a:schemeClr val="bg1"/>
                </a:solidFill>
                <a:latin typeface="Verdana" panose="020B0604030504040204" pitchFamily="34" charset="0"/>
              </a:rPr>
            </a:br>
            <a:endParaRPr lang="sl-SI" cap="none" dirty="0">
              <a:solidFill>
                <a:srgbClr val="C00000"/>
              </a:solidFill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0797" y="1577398"/>
            <a:ext cx="487363" cy="48736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5408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934683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b) </a:t>
            </a:r>
            <a:r>
              <a:rPr lang="sl-SI" dirty="0" smtClean="0">
                <a:solidFill>
                  <a:srgbClr val="C00000"/>
                </a:solidFill>
              </a:rPr>
              <a:t>VRSTILNI</a:t>
            </a:r>
            <a:r>
              <a:rPr lang="sl-SI" dirty="0" smtClean="0"/>
              <a:t> </a:t>
            </a:r>
            <a:r>
              <a:rPr lang="sl-SI" cap="none" dirty="0" smtClean="0"/>
              <a:t>števniki so besede, s katerimi navajamo zaporedje.</a:t>
            </a:r>
            <a:br>
              <a:rPr lang="sl-SI" cap="none" dirty="0" smtClean="0"/>
            </a:br>
            <a:r>
              <a:rPr lang="sl-SI" cap="none" dirty="0" smtClean="0"/>
              <a:t>Npr.: prvi, drugi, tretji, milijonti …</a:t>
            </a:r>
            <a:br>
              <a:rPr lang="sl-SI" cap="none" dirty="0" smtClean="0"/>
            </a:br>
            <a:r>
              <a:rPr lang="sl-SI" cap="none" dirty="0"/>
              <a:t/>
            </a:r>
            <a:br>
              <a:rPr lang="sl-SI" cap="none" dirty="0"/>
            </a:br>
            <a:r>
              <a:rPr lang="sl-SI" cap="none" dirty="0" smtClean="0">
                <a:solidFill>
                  <a:srgbClr val="C00000"/>
                </a:solidFill>
              </a:rPr>
              <a:t>KATERI?</a:t>
            </a:r>
            <a:r>
              <a:rPr lang="sl-SI" cap="none" dirty="0" smtClean="0"/>
              <a:t/>
            </a:r>
            <a:br>
              <a:rPr lang="sl-SI" cap="none" dirty="0" smtClean="0"/>
            </a:br>
            <a:r>
              <a:rPr lang="sl-SI" cap="none" dirty="0"/>
              <a:t/>
            </a:r>
            <a:br>
              <a:rPr lang="sl-SI" cap="none" dirty="0"/>
            </a:br>
            <a:r>
              <a:rPr lang="sl-SI" altLang="sl-SI" b="1" cap="none" dirty="0" smtClean="0">
                <a:solidFill>
                  <a:srgbClr val="C00000"/>
                </a:solidFill>
              </a:rPr>
              <a:t>Zapisovanje z besedo</a:t>
            </a:r>
            <a:r>
              <a:rPr lang="sl-SI" altLang="sl-SI" b="1" cap="none" dirty="0" smtClean="0"/>
              <a:t>: </a:t>
            </a:r>
            <a:br>
              <a:rPr lang="sl-SI" altLang="sl-SI" b="1" cap="none" dirty="0" smtClean="0"/>
            </a:br>
            <a:r>
              <a:rPr lang="sl-SI" altLang="sl-SI" sz="1050" cap="none" dirty="0" smtClean="0"/>
              <a:t> </a:t>
            </a:r>
            <a:br>
              <a:rPr lang="sl-SI" altLang="sl-SI" sz="1050" cap="none" dirty="0" smtClean="0"/>
            </a:br>
            <a:r>
              <a:rPr lang="sl-SI" altLang="sl-SI" cap="none" dirty="0" smtClean="0"/>
              <a:t>vse dele vrstilnega števnika pišemo </a:t>
            </a:r>
            <a:r>
              <a:rPr lang="sl-SI" altLang="sl-SI" b="1" cap="none" dirty="0" smtClean="0"/>
              <a:t>skupaj</a:t>
            </a:r>
            <a:r>
              <a:rPr lang="sl-SI" altLang="sl-SI" cap="none" dirty="0" smtClean="0"/>
              <a:t>.</a:t>
            </a:r>
            <a:br>
              <a:rPr lang="sl-SI" altLang="sl-SI" cap="none" dirty="0" smtClean="0"/>
            </a:br>
            <a:r>
              <a:rPr lang="sl-SI" altLang="sl-SI" cap="none" dirty="0" smtClean="0"/>
              <a:t>Npr.: </a:t>
            </a:r>
            <a:r>
              <a:rPr lang="sl-SI" altLang="sl-SI" cap="none" dirty="0" err="1" smtClean="0"/>
              <a:t>tisočdevetstodevetindevetdesetega</a:t>
            </a:r>
            <a:r>
              <a:rPr lang="sl-SI" altLang="sl-SI" cap="none" dirty="0" smtClean="0"/>
              <a:t> leta</a:t>
            </a:r>
            <a:br>
              <a:rPr lang="sl-SI" altLang="sl-SI" cap="none" dirty="0" smtClean="0"/>
            </a:br>
            <a:r>
              <a:rPr lang="sl-SI" altLang="sl-SI" cap="none" dirty="0" smtClean="0"/>
              <a:t/>
            </a:r>
            <a:br>
              <a:rPr lang="sl-SI" altLang="sl-SI" cap="none" dirty="0" smtClean="0"/>
            </a:br>
            <a:r>
              <a:rPr lang="sl-SI" altLang="sl-SI" b="1" cap="none" dirty="0" smtClean="0">
                <a:solidFill>
                  <a:srgbClr val="C00000"/>
                </a:solidFill>
              </a:rPr>
              <a:t>Zapisovanje s številko</a:t>
            </a:r>
            <a:r>
              <a:rPr lang="sl-SI" altLang="sl-SI" b="1" cap="none" dirty="0" smtClean="0"/>
              <a:t>: s piko </a:t>
            </a:r>
            <a:br>
              <a:rPr lang="sl-SI" altLang="sl-SI" b="1" cap="none" dirty="0" smtClean="0"/>
            </a:br>
            <a:r>
              <a:rPr lang="sl-SI" altLang="sl-SI" sz="1200" cap="none" dirty="0" smtClean="0"/>
              <a:t> </a:t>
            </a:r>
            <a:br>
              <a:rPr lang="sl-SI" altLang="sl-SI" sz="1200" cap="none" dirty="0" smtClean="0"/>
            </a:br>
            <a:r>
              <a:rPr lang="sl-SI" altLang="sl-SI" cap="none" dirty="0" smtClean="0"/>
              <a:t>1. točka, 2. letnik, 1999. leta</a:t>
            </a:r>
            <a:br>
              <a:rPr lang="sl-SI" altLang="sl-SI" cap="none" dirty="0" smtClean="0"/>
            </a:br>
            <a:r>
              <a:rPr lang="sl-SI" altLang="sl-SI" cap="none" dirty="0" smtClean="0"/>
              <a:t/>
            </a:r>
            <a:br>
              <a:rPr lang="sl-SI" altLang="sl-SI" cap="none" dirty="0" smtClean="0"/>
            </a:br>
            <a:endParaRPr lang="sl-SI" cap="none" dirty="0"/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40544" y="1480416"/>
            <a:ext cx="487363" cy="48736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47484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602174"/>
          </a:xfrm>
        </p:spPr>
        <p:txBody>
          <a:bodyPr>
            <a:normAutofit/>
          </a:bodyPr>
          <a:lstStyle/>
          <a:p>
            <a:pPr algn="l"/>
            <a:r>
              <a:rPr lang="sl-SI" cap="none" dirty="0" smtClean="0"/>
              <a:t>Kako bi z besedami zapisali dane števnike?</a:t>
            </a:r>
            <a:br>
              <a:rPr lang="sl-SI" cap="none" dirty="0" smtClean="0"/>
            </a:br>
            <a:r>
              <a:rPr lang="sl-SI" cap="none" dirty="0" smtClean="0"/>
              <a:t>Poglejmo.</a:t>
            </a:r>
            <a:br>
              <a:rPr lang="sl-SI" cap="none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600 = </a:t>
            </a:r>
            <a:r>
              <a:rPr lang="sl-SI" cap="none" dirty="0" smtClean="0"/>
              <a:t>šest + sto              še</a:t>
            </a:r>
            <a:r>
              <a:rPr lang="sl-SI" u="sng" cap="none" dirty="0" smtClean="0"/>
              <a:t>sts</a:t>
            </a:r>
            <a:r>
              <a:rPr lang="sl-SI" cap="none" dirty="0" smtClean="0"/>
              <a:t>to</a:t>
            </a:r>
            <a:br>
              <a:rPr lang="sl-SI" cap="none" dirty="0" smtClean="0"/>
            </a:br>
            <a:r>
              <a:rPr lang="sl-SI" cap="none" dirty="0" smtClean="0"/>
              <a:t>600. = šest + sto + ti               še</a:t>
            </a:r>
            <a:r>
              <a:rPr lang="sl-SI" u="sng" cap="none" dirty="0" smtClean="0"/>
              <a:t>sts</a:t>
            </a:r>
            <a:r>
              <a:rPr lang="sl-SI" cap="none" dirty="0" smtClean="0"/>
              <a:t>toti</a:t>
            </a:r>
            <a:br>
              <a:rPr lang="sl-SI" cap="none" dirty="0" smtClean="0"/>
            </a:br>
            <a:r>
              <a:rPr lang="sl-SI" cap="none" dirty="0" smtClean="0"/>
              <a:t/>
            </a:r>
            <a:br>
              <a:rPr lang="sl-SI" cap="none" dirty="0" smtClean="0"/>
            </a:br>
            <a:r>
              <a:rPr lang="sl-SI" cap="none" dirty="0" smtClean="0"/>
              <a:t/>
            </a:r>
            <a:br>
              <a:rPr lang="sl-SI" cap="none" dirty="0" smtClean="0"/>
            </a:br>
            <a:r>
              <a:rPr lang="sl-SI" cap="none" dirty="0" smtClean="0"/>
              <a:t>533 = petsto triintrideset       (glavni števnik)</a:t>
            </a:r>
            <a:br>
              <a:rPr lang="sl-SI" cap="none" dirty="0" smtClean="0"/>
            </a:br>
            <a:r>
              <a:rPr lang="sl-SI" cap="none" dirty="0" smtClean="0"/>
              <a:t>533. = petstotriintrideseti    (vrstilni števnik)</a:t>
            </a:r>
            <a:endParaRPr lang="sl-SI" cap="none" dirty="0"/>
          </a:p>
        </p:txBody>
      </p:sp>
      <p:sp>
        <p:nvSpPr>
          <p:cNvPr id="3" name="Desna puščica 2"/>
          <p:cNvSpPr/>
          <p:nvPr/>
        </p:nvSpPr>
        <p:spPr>
          <a:xfrm>
            <a:off x="4115770" y="29296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Desna puščica 3"/>
          <p:cNvSpPr/>
          <p:nvPr/>
        </p:nvSpPr>
        <p:spPr>
          <a:xfrm>
            <a:off x="5020611" y="34143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31489" y="1715943"/>
            <a:ext cx="487363" cy="48736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31596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pljica">
  <a:themeElements>
    <a:clrScheme name="Po meri 4">
      <a:dk1>
        <a:sysClr val="windowText" lastClr="000000"/>
      </a:dk1>
      <a:lt1>
        <a:sysClr val="window" lastClr="FFFFFF"/>
      </a:lt1>
      <a:dk2>
        <a:srgbClr val="92D050"/>
      </a:dk2>
      <a:lt2>
        <a:srgbClr val="FFFF00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53</TotalTime>
  <Words>46</Words>
  <Application>Microsoft Office PowerPoint</Application>
  <PresentationFormat>Širokozaslonsko</PresentationFormat>
  <Paragraphs>5</Paragraphs>
  <Slides>5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Kapljica</vt:lpstr>
      <vt:lpstr>ŠTEVNIK</vt:lpstr>
      <vt:lpstr>Števniki so besede, s katerimi poimenujemo števila. Poznamo več vrst števnikov.</vt:lpstr>
      <vt:lpstr>a) GLAVNI števniki so besede, s katerimi štejemo. Npr.: ena, dve, tri, sto, milijon …  Koliko?  Zapisovanje z besedo: vse dele glavnega števnika praviloma pišemo narazen, skupaj pa pišemo števnike od 1 do 99 in stotice:  npr.: leta tisoč devetsto devetindevetdeset  Zapisovanje s številko: brez pike npr.: 16 let, leta 1999 </vt:lpstr>
      <vt:lpstr>b) VRSTILNI števniki so besede, s katerimi navajamo zaporedje. Npr.: prvi, drugi, tretji, milijonti …  KATERI?  Zapisovanje z besedo:    vse dele vrstilnega števnika pišemo skupaj. Npr.: tisočdevetstodevetindevetdesetega leta  Zapisovanje s številko: s piko    1. točka, 2. letnik, 1999. leta  </vt:lpstr>
      <vt:lpstr>Kako bi z besedami zapisali dane števnike? Poglejmo.   600 = šest + sto              šeststo 600. = šest + sto + ti               šeststoti   533 = petsto triintrideset       (glavni števnik) 533. = petstotriintrideseti    (vrstilni števnik)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ŠTEVNIK</dc:title>
  <dc:creator>uporabnik</dc:creator>
  <cp:lastModifiedBy>uporabnik</cp:lastModifiedBy>
  <cp:revision>5</cp:revision>
  <dcterms:created xsi:type="dcterms:W3CDTF">2020-04-30T10:11:11Z</dcterms:created>
  <dcterms:modified xsi:type="dcterms:W3CDTF">2020-04-30T11:04:11Z</dcterms:modified>
</cp:coreProperties>
</file>